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4692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2" name="Shape 3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62" name="Shape 62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rgbClr val="A97C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00" y="3600450"/>
            <a:ext cx="7086600" cy="203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B2252D"/>
              </a:buClr>
              <a:buFont typeface="Arial"/>
              <a:buNone/>
              <a:defRPr sz="28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C98A8C"/>
              </a:buClr>
              <a:buFont typeface="Arial"/>
              <a:buNone/>
              <a:defRPr sz="2400" b="0" i="0" u="none" strike="noStrike" cap="none">
                <a:solidFill>
                  <a:srgbClr val="C98A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C98A8C"/>
              </a:buClr>
              <a:buFont typeface="Arial"/>
              <a:buNone/>
              <a:defRPr sz="2400" b="0" i="0" u="none" strike="noStrike" cap="none">
                <a:solidFill>
                  <a:srgbClr val="C98A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C98A8C"/>
              </a:buClr>
              <a:buFont typeface="Arial"/>
              <a:buNone/>
              <a:defRPr sz="2000" b="0" i="0" u="none" strike="noStrike" cap="none">
                <a:solidFill>
                  <a:srgbClr val="C98A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C98A8C"/>
              </a:buClr>
              <a:buFont typeface="Arial"/>
              <a:buNone/>
              <a:defRPr sz="2000" b="0" i="0" u="none" strike="noStrike" cap="none">
                <a:solidFill>
                  <a:srgbClr val="C98A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C98A8C"/>
              </a:buClr>
              <a:buFont typeface="Arial"/>
              <a:buNone/>
              <a:defRPr sz="2000" b="0" i="0" u="none" strike="noStrike" cap="none">
                <a:solidFill>
                  <a:srgbClr val="C98A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C98A8C"/>
              </a:buClr>
              <a:buFont typeface="Arial"/>
              <a:buNone/>
              <a:defRPr sz="2000" b="0" i="0" u="none" strike="noStrike" cap="none">
                <a:solidFill>
                  <a:srgbClr val="C98A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C98A8C"/>
              </a:buClr>
              <a:buFont typeface="Arial"/>
              <a:buNone/>
              <a:defRPr sz="2000" b="0" i="0" u="none" strike="noStrike" cap="none">
                <a:solidFill>
                  <a:srgbClr val="C98A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C98A8C"/>
              </a:buClr>
              <a:buFont typeface="Arial"/>
              <a:buNone/>
              <a:defRPr sz="2000" b="0" i="0" u="none" strike="noStrike" cap="none">
                <a:solidFill>
                  <a:srgbClr val="C98A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838322" y="1591736"/>
            <a:ext cx="6848474" cy="844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838322" y="2726271"/>
            <a:ext cx="6848474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A97C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2252D"/>
              </a:buClr>
              <a:buFont typeface="Arial"/>
              <a:buNone/>
              <a:defRPr sz="24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apple gr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3825" y="2614611"/>
            <a:ext cx="2670175" cy="426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-9525" y="26986"/>
            <a:ext cx="9153525" cy="7146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 descr="apple RED col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7462" y="673100"/>
            <a:ext cx="2784475" cy="53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tan ba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4936" y="6064250"/>
            <a:ext cx="9374186" cy="111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CA_Logo_Left_RGB_smal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925" y="9525"/>
            <a:ext cx="2743199" cy="153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820861" y="1592262"/>
            <a:ext cx="6848474" cy="844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838325" y="2716211"/>
            <a:ext cx="5484812" cy="2981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A97C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820861" y="1592262"/>
            <a:ext cx="6848474" cy="844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37A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Shape 23" descr="apple gr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3825" y="2614611"/>
            <a:ext cx="2670175" cy="426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838325" y="2716211"/>
            <a:ext cx="5484812" cy="2981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A97C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654685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2528"/>
              </a:buClr>
              <a:buSzPct val="25000"/>
              <a:buFont typeface="Calibri"/>
              <a:buNone/>
            </a:pPr>
            <a:r>
              <a:rPr lang="en-US" i="1">
                <a:solidFill>
                  <a:srgbClr val="832528"/>
                </a:solidFill>
              </a:rPr>
              <a:t>Youth Voices: Youth-Centered Design Thinking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476250" y="3763962"/>
            <a:ext cx="6396037" cy="203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252D"/>
              </a:buClr>
              <a:buSzPct val="25000"/>
              <a:buFont typeface="Arial"/>
              <a:buNone/>
            </a:pPr>
            <a:r>
              <a:rPr lang="en-US" sz="2400"/>
              <a:t>An overview of the design thinking process and how it can improve youth engagement and the patient experience in SBHCs.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06450" y="3586100"/>
            <a:ext cx="73311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1"/>
              <a:t>Design Thinking</a:t>
            </a:r>
            <a:r>
              <a:rPr lang="en-US" sz="6000"/>
              <a:t> = Mindset + Methods </a:t>
            </a:r>
          </a:p>
        </p:txBody>
      </p:sp>
      <p:pic>
        <p:nvPicPr>
          <p:cNvPr id="102" name="Shape 102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39400" y="1610112"/>
            <a:ext cx="6848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/>
              <a:t>Why youth-centered?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839400" y="2725725"/>
            <a:ext cx="7590300" cy="370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000000"/>
                </a:solidFill>
              </a:rPr>
              <a:t>“At many of the SBHCs in middle and high schools, youth are the </a:t>
            </a:r>
            <a:r>
              <a:rPr lang="en-US" sz="3600" b="1">
                <a:solidFill>
                  <a:srgbClr val="000000"/>
                </a:solidFill>
              </a:rPr>
              <a:t>primary stakeholders</a:t>
            </a:r>
            <a:r>
              <a:rPr lang="en-US" sz="3000">
                <a:solidFill>
                  <a:srgbClr val="000000"/>
                </a:solidFill>
              </a:rPr>
              <a:t>. Youth engagement </a:t>
            </a:r>
            <a:r>
              <a:rPr lang="en-US" sz="3600" b="1">
                <a:solidFill>
                  <a:srgbClr val="000000"/>
                </a:solidFill>
              </a:rPr>
              <a:t>enhances quality and operations</a:t>
            </a:r>
            <a:r>
              <a:rPr lang="en-US" sz="3000">
                <a:solidFill>
                  <a:srgbClr val="000000"/>
                </a:solidFill>
              </a:rPr>
              <a:t> of SBHCs and is an opportunity for young people to become </a:t>
            </a:r>
            <a:r>
              <a:rPr lang="en-US" sz="3600" b="1">
                <a:solidFill>
                  <a:srgbClr val="000000"/>
                </a:solidFill>
              </a:rPr>
              <a:t>empowered</a:t>
            </a:r>
            <a:r>
              <a:rPr lang="en-US" sz="3000">
                <a:solidFill>
                  <a:srgbClr val="000000"/>
                </a:solidFill>
              </a:rPr>
              <a:t> about their health.”</a:t>
            </a:r>
          </a:p>
        </p:txBody>
      </p:sp>
      <p:pic>
        <p:nvPicPr>
          <p:cNvPr id="109" name="Shape 109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199" cy="153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13575" y="1293837"/>
            <a:ext cx="6848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Mindsets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13575" y="2138325"/>
            <a:ext cx="6848400" cy="380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3000">
                <a:solidFill>
                  <a:srgbClr val="000000"/>
                </a:solidFill>
              </a:rPr>
              <a:t>Creative Confidence</a:t>
            </a: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000">
                <a:solidFill>
                  <a:srgbClr val="000000"/>
                </a:solidFill>
              </a:rPr>
              <a:t>Make It</a:t>
            </a: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000">
                <a:solidFill>
                  <a:srgbClr val="000000"/>
                </a:solidFill>
              </a:rPr>
              <a:t>Learn from Failure</a:t>
            </a: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000">
                <a:solidFill>
                  <a:srgbClr val="000000"/>
                </a:solidFill>
              </a:rPr>
              <a:t>Empathy*</a:t>
            </a: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000">
                <a:solidFill>
                  <a:srgbClr val="000000"/>
                </a:solidFill>
              </a:rPr>
              <a:t>Embrace Ambiguity</a:t>
            </a: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000">
                <a:solidFill>
                  <a:srgbClr val="000000"/>
                </a:solidFill>
              </a:rPr>
              <a:t>Optimism</a:t>
            </a: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000">
                <a:solidFill>
                  <a:srgbClr val="000000"/>
                </a:solidFill>
              </a:rPr>
              <a:t>Iterate, Iterate, Iterate</a:t>
            </a:r>
          </a:p>
          <a:p>
            <a:pPr marL="0"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000000"/>
                </a:solidFill>
              </a:rPr>
              <a:t>*Youth-Centered</a:t>
            </a:r>
          </a:p>
        </p:txBody>
      </p:sp>
      <p:pic>
        <p:nvPicPr>
          <p:cNvPr id="116" name="Shape 116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199" cy="153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813575" y="5941675"/>
            <a:ext cx="6727500" cy="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Source: The Field Guide to Human-Centered Design by IDEO.org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365800" y="1536600"/>
            <a:ext cx="4412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What is Design Thinking? </a:t>
            </a:r>
          </a:p>
        </p:txBody>
      </p:sp>
      <p:pic>
        <p:nvPicPr>
          <p:cNvPr id="123" name="Shape 123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50" y="2492400"/>
            <a:ext cx="86010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410775" y="2583625"/>
            <a:ext cx="3571800" cy="381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821525" y="5429250"/>
            <a:ext cx="2661000" cy="6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Inspiration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2365800" y="1536600"/>
            <a:ext cx="4412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What is Design Thinking? </a:t>
            </a:r>
          </a:p>
        </p:txBody>
      </p:sp>
      <p:pic>
        <p:nvPicPr>
          <p:cNvPr id="132" name="Shape 132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50" y="2492400"/>
            <a:ext cx="86010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3482600" y="2492400"/>
            <a:ext cx="2196600" cy="381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3241487" y="5250650"/>
            <a:ext cx="2661000" cy="6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Ideation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365800" y="1536600"/>
            <a:ext cx="4412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What is Design Thinking? </a:t>
            </a:r>
          </a:p>
        </p:txBody>
      </p:sp>
      <p:pic>
        <p:nvPicPr>
          <p:cNvPr id="141" name="Shape 141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50" y="2492400"/>
            <a:ext cx="86010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5161375" y="2583625"/>
            <a:ext cx="3571800" cy="3810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5616775" y="2732500"/>
            <a:ext cx="2661000" cy="6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Iteration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70075" y="1536712"/>
            <a:ext cx="6848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Inspiration</a:t>
            </a:r>
          </a:p>
        </p:txBody>
      </p:sp>
      <p:pic>
        <p:nvPicPr>
          <p:cNvPr id="150" name="Shape 150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199" cy="15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t="3484" r="56434"/>
          <a:stretch/>
        </p:blipFill>
        <p:spPr>
          <a:xfrm>
            <a:off x="271450" y="2598950"/>
            <a:ext cx="3747000" cy="3677100"/>
          </a:xfrm>
          <a:prstGeom prst="snip1Rect">
            <a:avLst>
              <a:gd name="adj" fmla="val 38858"/>
            </a:avLst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 rot="3689060">
            <a:off x="3494806" y="3496526"/>
            <a:ext cx="969629" cy="5643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018450" y="2381200"/>
            <a:ext cx="4655100" cy="33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600">
                <a:solidFill>
                  <a:srgbClr val="000000"/>
                </a:solidFill>
              </a:rPr>
              <a:t>Frame Your Design Challenge</a:t>
            </a: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600">
                <a:solidFill>
                  <a:srgbClr val="000000"/>
                </a:solidFill>
              </a:rPr>
              <a:t>Build a Team</a:t>
            </a: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600">
                <a:solidFill>
                  <a:srgbClr val="000000"/>
                </a:solidFill>
              </a:rPr>
              <a:t>Secondary Research</a:t>
            </a: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600">
                <a:solidFill>
                  <a:srgbClr val="000000"/>
                </a:solidFill>
              </a:rPr>
              <a:t>Interviews (Individual, Group)</a:t>
            </a: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600">
                <a:solidFill>
                  <a:srgbClr val="000000"/>
                </a:solidFill>
              </a:rPr>
              <a:t>Immersion</a:t>
            </a: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600">
                <a:solidFill>
                  <a:srgbClr val="000000"/>
                </a:solidFill>
              </a:rPr>
              <a:t>Turn Learnings into Stories</a:t>
            </a:r>
          </a:p>
          <a:p>
            <a: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2600">
                <a:solidFill>
                  <a:srgbClr val="000000"/>
                </a:solidFill>
              </a:rPr>
              <a:t>Define Insights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15875" y="5836175"/>
            <a:ext cx="6727500" cy="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Source: The Field Guide to Human-Centered Design by IDEO.org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116350" y="6164500"/>
            <a:ext cx="4911300" cy="58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Source: Stanford Hasso Plattner Institute of Design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l="10408" t="18373" r="17006" b="7000"/>
          <a:stretch/>
        </p:blipFill>
        <p:spPr>
          <a:xfrm>
            <a:off x="1026325" y="1536600"/>
            <a:ext cx="7091348" cy="4556749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21309"/>
          <a:stretch/>
        </p:blipFill>
        <p:spPr>
          <a:xfrm>
            <a:off x="0" y="1483850"/>
            <a:ext cx="9144000" cy="449705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8" name="Shape 168"/>
          <p:cNvSpPr txBox="1"/>
          <p:nvPr/>
        </p:nvSpPr>
        <p:spPr>
          <a:xfrm>
            <a:off x="2116350" y="6072175"/>
            <a:ext cx="4911300" cy="58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Source: Stanford Hasso Plattner Institute of Design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73050" y="2427850"/>
            <a:ext cx="77979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Case Study:</a:t>
            </a:r>
            <a:r>
              <a:rPr lang="en-US"/>
              <a:t> Peer Health Exchange + IDEO.org</a:t>
            </a:r>
          </a:p>
        </p:txBody>
      </p:sp>
      <p:pic>
        <p:nvPicPr>
          <p:cNvPr id="174" name="Shape 174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148775" y="3272350"/>
            <a:ext cx="6701400" cy="13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Designing a Transformational Volunteer Experience</a:t>
            </a:r>
          </a:p>
          <a:p>
            <a:pPr lvl="0">
              <a:spcBef>
                <a:spcPts val="0"/>
              </a:spcBef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542925" y="1135062"/>
            <a:ext cx="6848474" cy="844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252D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rPr>
              <a:t>Webinar Housekeeping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93750" y="1979611"/>
            <a:ext cx="8091487" cy="37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Everyone is in “listen-only” mode.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Two listen options: phone or web (phone tends to be better!)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Call in #: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Type questions in "chat box" located in the sidebar to the right.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If you are having technical difficulties please be sure to address the panelists and we will do our best to help you.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The webinar is being recorded.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Supporting materials will be available on our website within one week of this webinar</a:t>
            </a:r>
            <a:r>
              <a:rPr lang="en-US" sz="2400" b="0" i="0" u="none" strike="noStrike" cap="none">
                <a:solidFill>
                  <a:srgbClr val="A97C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SzPct val="25000"/>
              <a:buNone/>
            </a:pPr>
            <a:endParaRPr sz="2400" b="0" i="0" u="none">
              <a:solidFill>
                <a:srgbClr val="A97C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Shape 42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199" cy="153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672400" y="1644550"/>
            <a:ext cx="5909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Case Study:</a:t>
            </a:r>
            <a:r>
              <a:rPr lang="en-US"/>
              <a:t> Peer Health Exchange</a:t>
            </a:r>
          </a:p>
        </p:txBody>
      </p:sp>
      <p:pic>
        <p:nvPicPr>
          <p:cNvPr id="181" name="Shape 181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1221300" y="2489050"/>
            <a:ext cx="6701400" cy="360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Research: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60+ subject interviews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Insights: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Some college students can’t afford to volunteer.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Training and testing can be intense and lonely.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If they make it to the classroom, volunteers get hooked.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Volunteers seek community, but they don’t always find it.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Volunteers want to speak and be heard. 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Volunteers want to know they are making a difference.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Opportunities for growth are limited for some.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Different colleges have different needs. </a:t>
            </a:r>
          </a:p>
          <a:p>
            <a:pPr lvl="0" algn="ctr" rtl="0">
              <a:spcBef>
                <a:spcPts val="0"/>
              </a:spcBef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783250" y="1592262"/>
            <a:ext cx="6848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Ideation</a:t>
            </a:r>
          </a:p>
        </p:txBody>
      </p:sp>
      <p:pic>
        <p:nvPicPr>
          <p:cNvPr id="188" name="Shape 188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199" cy="15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l="37632" r="18820" b="25573"/>
          <a:stretch/>
        </p:blipFill>
        <p:spPr>
          <a:xfrm>
            <a:off x="542912" y="2347225"/>
            <a:ext cx="3745524" cy="28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 rot="3411458">
            <a:off x="-289296" y="3939677"/>
            <a:ext cx="1775676" cy="9192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 rot="7199921">
            <a:off x="3487949" y="4677745"/>
            <a:ext cx="1344053" cy="4543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288425" y="2725725"/>
            <a:ext cx="4398300" cy="27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sz="3000">
                <a:solidFill>
                  <a:srgbClr val="000000"/>
                </a:solidFill>
              </a:rPr>
              <a:t>Generate Ideas (Post-Its!)</a:t>
            </a: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3000">
                <a:solidFill>
                  <a:srgbClr val="000000"/>
                </a:solidFill>
              </a:rPr>
              <a:t>Refine Ideas</a:t>
            </a: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3000">
                <a:solidFill>
                  <a:srgbClr val="000000"/>
                </a:solidFill>
              </a:rPr>
              <a:t>Make a Prototype</a:t>
            </a:r>
          </a:p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3000">
                <a:solidFill>
                  <a:srgbClr val="000000"/>
                </a:solidFill>
              </a:rPr>
              <a:t>Get Feedback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143200" y="1411175"/>
            <a:ext cx="6277200" cy="53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Case Study:</a:t>
            </a:r>
            <a:r>
              <a:rPr lang="en-US"/>
              <a:t> IDEO.org Diva Centers</a:t>
            </a:r>
          </a:p>
        </p:txBody>
      </p:sp>
      <p:pic>
        <p:nvPicPr>
          <p:cNvPr id="198" name="Shape 198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14748"/>
            <a:ext cx="9011671" cy="443440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144025" y="6372950"/>
            <a:ext cx="1890000" cy="5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Source: IDEO.org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 l="6722" t="20259" r="3879" b="15809"/>
          <a:stretch/>
        </p:blipFill>
        <p:spPr>
          <a:xfrm>
            <a:off x="0" y="2252123"/>
            <a:ext cx="9144000" cy="3589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380600" y="1714525"/>
            <a:ext cx="6277200" cy="53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Case Study:</a:t>
            </a:r>
            <a:r>
              <a:rPr lang="en-US"/>
              <a:t> IDEO.org Diva Centers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615875" y="5836175"/>
            <a:ext cx="6727500" cy="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Source: IDEO.org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875575" y="1592262"/>
            <a:ext cx="6848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Implementation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2475" y="2725725"/>
            <a:ext cx="5574300" cy="27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-US">
                <a:solidFill>
                  <a:srgbClr val="000000"/>
                </a:solidFill>
              </a:rPr>
              <a:t>Integrate Feedback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-US">
                <a:solidFill>
                  <a:srgbClr val="000000"/>
                </a:solidFill>
              </a:rPr>
              <a:t>Live Prototyping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-US">
                <a:solidFill>
                  <a:srgbClr val="000000"/>
                </a:solidFill>
              </a:rPr>
              <a:t>Track Learnings</a:t>
            </a: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en-US">
                <a:solidFill>
                  <a:srgbClr val="000000"/>
                </a:solidFill>
              </a:rPr>
              <a:t>Iterate, Iterate, Iterate</a:t>
            </a:r>
          </a:p>
        </p:txBody>
      </p:sp>
      <p:pic>
        <p:nvPicPr>
          <p:cNvPr id="215" name="Shape 215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l="74278" t="47429"/>
          <a:stretch/>
        </p:blipFill>
        <p:spPr>
          <a:xfrm>
            <a:off x="808350" y="2664075"/>
            <a:ext cx="2212350" cy="20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 rot="7199921">
            <a:off x="135299" y="2740596"/>
            <a:ext cx="1344053" cy="6739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734725" y="1784200"/>
            <a:ext cx="59703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Case Study: </a:t>
            </a:r>
            <a:r>
              <a:rPr lang="en-US"/>
              <a:t>Design for America and  Jerry the Bear</a:t>
            </a:r>
          </a:p>
        </p:txBody>
      </p:sp>
      <p:pic>
        <p:nvPicPr>
          <p:cNvPr id="223" name="Shape 223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l="25997" t="10538"/>
          <a:stretch/>
        </p:blipFill>
        <p:spPr>
          <a:xfrm>
            <a:off x="4813449" y="2830399"/>
            <a:ext cx="393975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5">
            <a:alphaModFix/>
          </a:blip>
          <a:srcRect l="18850"/>
          <a:stretch/>
        </p:blipFill>
        <p:spPr>
          <a:xfrm>
            <a:off x="800674" y="2830400"/>
            <a:ext cx="4012770" cy="2676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800675" y="5708625"/>
            <a:ext cx="6542700" cy="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Source: Sproutel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 t="19813"/>
          <a:stretch/>
        </p:blipFill>
        <p:spPr>
          <a:xfrm>
            <a:off x="205775" y="1340275"/>
            <a:ext cx="8732451" cy="541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917975" y="6090000"/>
            <a:ext cx="3546900" cy="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Design Thinking for Business Strategy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by Danny D. Kosasih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30450" y="2356350"/>
            <a:ext cx="7883100" cy="214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</a:rPr>
              <a:t>Youth-Centered Design Thinking = </a:t>
            </a:r>
            <a:r>
              <a:rPr lang="en-US" sz="4000">
                <a:solidFill>
                  <a:srgbClr val="000000"/>
                </a:solidFill>
              </a:rPr>
              <a:t>young people are your users </a:t>
            </a:r>
            <a:r>
              <a:rPr lang="en-US" sz="4000" i="1">
                <a:solidFill>
                  <a:srgbClr val="000000"/>
                </a:solidFill>
              </a:rPr>
              <a:t>and</a:t>
            </a:r>
            <a:r>
              <a:rPr lang="en-US" sz="4000">
                <a:solidFill>
                  <a:srgbClr val="000000"/>
                </a:solidFill>
              </a:rPr>
              <a:t> your co-designers</a:t>
            </a:r>
          </a:p>
          <a:p>
            <a:pPr marL="0"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39" name="Shape 239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737050" y="1646424"/>
            <a:ext cx="6848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Resources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276950" y="2618575"/>
            <a:ext cx="3916800" cy="27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lvl="1" indent="-419100" rtl="0">
              <a:lnSpc>
                <a:spcPct val="115000"/>
              </a:lnSpc>
              <a:spcBef>
                <a:spcPts val="0"/>
              </a:spcBef>
              <a:buClr>
                <a:schemeClr val="hlink"/>
              </a:buClr>
              <a:buSzPct val="100000"/>
              <a:buFont typeface="Calibri"/>
              <a:buChar char="○"/>
            </a:pPr>
            <a:r>
              <a:rPr lang="en-US" sz="3000">
                <a:solidFill>
                  <a:schemeClr val="hlink"/>
                </a:solidFill>
              </a:rPr>
              <a:t>IDEO.org</a:t>
            </a: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buClr>
                <a:schemeClr val="hlink"/>
              </a:buClr>
              <a:buSzPct val="100000"/>
              <a:buFont typeface="Calibri"/>
              <a:buChar char="○"/>
            </a:pPr>
            <a:r>
              <a:rPr lang="en-US" sz="3000">
                <a:solidFill>
                  <a:schemeClr val="hlink"/>
                </a:solidFill>
              </a:rPr>
              <a:t>Stanford d.school</a:t>
            </a: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buClr>
                <a:schemeClr val="hlink"/>
              </a:buClr>
              <a:buSzPct val="100000"/>
              <a:buFont typeface="Calibri"/>
              <a:buChar char="○"/>
            </a:pPr>
            <a:r>
              <a:rPr lang="en-US" sz="3000">
                <a:solidFill>
                  <a:schemeClr val="hlink"/>
                </a:solidFill>
              </a:rPr>
              <a:t>YLabs</a:t>
            </a: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buClr>
                <a:schemeClr val="hlink"/>
              </a:buClr>
              <a:buSzPct val="100000"/>
              <a:buFont typeface="Calibri"/>
              <a:buChar char="○"/>
            </a:pPr>
            <a:r>
              <a:rPr lang="en-US" sz="3000">
                <a:solidFill>
                  <a:schemeClr val="hlink"/>
                </a:solidFill>
              </a:rPr>
              <a:t>Design for America</a:t>
            </a: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buClr>
                <a:schemeClr val="hlink"/>
              </a:buClr>
              <a:buSzPct val="100000"/>
              <a:buChar char="○"/>
            </a:pPr>
            <a:r>
              <a:rPr lang="en-US" sz="3000">
                <a:solidFill>
                  <a:schemeClr val="hlink"/>
                </a:solidFill>
              </a:rPr>
              <a:t>Acumen Fund</a:t>
            </a:r>
          </a:p>
        </p:txBody>
      </p:sp>
      <p:pic>
        <p:nvPicPr>
          <p:cNvPr id="246" name="Shape 246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2324" y="863999"/>
            <a:ext cx="3264000" cy="32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550" y="1833199"/>
            <a:ext cx="2743199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2825" y="3482625"/>
            <a:ext cx="3264000" cy="32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64912" y="1281925"/>
            <a:ext cx="80916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252D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rPr>
              <a:t>Introductions	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249250" y="4983925"/>
            <a:ext cx="4129200" cy="52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2528"/>
              </a:buClr>
              <a:buSzPct val="25000"/>
              <a:buFont typeface="Arial"/>
              <a:buNone/>
            </a:pPr>
            <a:r>
              <a:rPr lang="en-US" sz="2800"/>
              <a:t>Anna Gabriella Casalme</a:t>
            </a:r>
          </a:p>
          <a:p>
            <a:pPr marL="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32528"/>
              </a:buClr>
              <a:buSzPct val="25000"/>
              <a:buFont typeface="Arial"/>
              <a:buNone/>
            </a:pPr>
            <a:r>
              <a:rPr lang="en-US" sz="2000"/>
              <a:t>Youth Board Consultant</a:t>
            </a:r>
          </a:p>
          <a:p>
            <a:pPr marL="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32528"/>
              </a:buClr>
              <a:buSzPct val="25000"/>
              <a:buFont typeface="Arial"/>
              <a:buNone/>
            </a:pPr>
            <a:r>
              <a:rPr lang="en-US" sz="2000"/>
              <a:t>CA School-Based Health Alliance</a:t>
            </a:r>
          </a:p>
        </p:txBody>
      </p:sp>
      <p:pic>
        <p:nvPicPr>
          <p:cNvPr id="49" name="Shape 49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199" cy="15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537" y="2126425"/>
            <a:ext cx="1628775" cy="2857500"/>
          </a:xfrm>
          <a:prstGeom prst="rect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1" name="Shape 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25" y="2980450"/>
            <a:ext cx="5264449" cy="18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14337" y="1584325"/>
            <a:ext cx="8091487" cy="844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252D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rPr>
              <a:t>Roll Call!	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14337" y="2501900"/>
            <a:ext cx="8240711" cy="37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2528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In the chat box to the right, type (be sure to address everyone)…</a:t>
            </a:r>
          </a:p>
          <a:p>
            <a:pPr marL="0" marR="0" lvl="2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 Your first name</a:t>
            </a:r>
          </a:p>
          <a:p>
            <a:pPr marL="0" marR="0" lvl="2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 Organization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Shape 58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199" cy="153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14337" y="1349375"/>
            <a:ext cx="8091487" cy="844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252D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rgbClr val="B2252D"/>
                </a:solidFill>
                <a:latin typeface="Calibri"/>
                <a:ea typeface="Calibri"/>
                <a:cs typeface="Calibri"/>
                <a:sym typeface="Calibri"/>
              </a:rPr>
              <a:t>California School-Based Health Alliance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5912" y="2249486"/>
            <a:ext cx="5021261" cy="377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2528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The California School-Based Health Alliance is the statewide non-profit organization dedicated to improving the health and academic success of children and youth by advancing health services in schools.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97C50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rgbClr val="A97C50"/>
                </a:solidFill>
                <a:latin typeface="Calibri"/>
                <a:ea typeface="Calibri"/>
                <a:cs typeface="Calibri"/>
                <a:sym typeface="Calibri"/>
              </a:rPr>
              <a:t>Our work is based on two basic concepts:</a:t>
            </a:r>
          </a:p>
          <a:p>
            <a:pPr marL="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Health care should be accessible and </a:t>
            </a:r>
            <a:r>
              <a:rPr lang="en-US" sz="2000" b="0" i="1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where kids are</a:t>
            </a:r>
          </a:p>
          <a:p>
            <a:pPr marL="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32528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832528"/>
                </a:solidFill>
                <a:latin typeface="Calibri"/>
                <a:ea typeface="Calibri"/>
                <a:cs typeface="Calibri"/>
                <a:sym typeface="Calibri"/>
              </a:rPr>
              <a:t>Schools should have the services needed to ensure that poor health is not a barrier to learning.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endParaRPr sz="2000" b="0" i="0" u="none" strike="noStrike" cap="none">
              <a:solidFill>
                <a:srgbClr val="8325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Shape 66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199" cy="15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 l="5461" t="19450" r="6143"/>
          <a:stretch/>
        </p:blipFill>
        <p:spPr>
          <a:xfrm>
            <a:off x="5041900" y="2982911"/>
            <a:ext cx="4003675" cy="2436811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80808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110300" y="1683562"/>
            <a:ext cx="77937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/>
              <a:t>Youth Voices:</a:t>
            </a:r>
            <a:r>
              <a:rPr lang="en-US"/>
              <a:t> A Youth-Led Webinar Series</a:t>
            </a:r>
          </a:p>
        </p:txBody>
      </p:sp>
      <p:pic>
        <p:nvPicPr>
          <p:cNvPr id="73" name="Shape 73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700" y="2817037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2600" y="2817037"/>
            <a:ext cx="3615900" cy="2857500"/>
          </a:xfrm>
          <a:prstGeom prst="ellipse">
            <a:avLst/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06450" y="1922400"/>
            <a:ext cx="7331100" cy="301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/>
              <a:t>What is </a:t>
            </a:r>
            <a:r>
              <a:rPr lang="en-US" sz="6000" b="1"/>
              <a:t>Youth-Centered Design Thinking</a:t>
            </a:r>
            <a:r>
              <a:rPr lang="en-US" sz="6000"/>
              <a:t>?</a:t>
            </a:r>
          </a:p>
        </p:txBody>
      </p:sp>
      <p:pic>
        <p:nvPicPr>
          <p:cNvPr id="81" name="Shape 81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42600" y="6282850"/>
            <a:ext cx="6402000" cy="45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800" i="1">
                <a:latin typeface="Calibri"/>
                <a:ea typeface="Calibri"/>
                <a:cs typeface="Calibri"/>
                <a:sym typeface="Calibri"/>
              </a:rPr>
              <a:t>Design Thinking is the New Black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by Clay Zeigler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84200"/>
            <a:ext cx="9143998" cy="482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365800" y="1536600"/>
            <a:ext cx="4412400" cy="84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What is Design Thinking? </a:t>
            </a:r>
          </a:p>
        </p:txBody>
      </p:sp>
      <p:pic>
        <p:nvPicPr>
          <p:cNvPr id="94" name="Shape 94" descr="CA_Logo_Left_RGB_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0"/>
            <a:ext cx="2743200" cy="15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92399"/>
            <a:ext cx="9143999" cy="40504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542925" y="5534400"/>
            <a:ext cx="4911300" cy="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Source: Stanford Hasso Plattner Institute of Design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1">
      <a:dk1>
        <a:srgbClr val="B2252D"/>
      </a:dk1>
      <a:lt1>
        <a:srgbClr val="FFFFFF"/>
      </a:lt1>
      <a:dk2>
        <a:srgbClr val="A97C50"/>
      </a:dk2>
      <a:lt2>
        <a:srgbClr val="FFFFFF"/>
      </a:lt2>
      <a:accent1>
        <a:srgbClr val="D72130"/>
      </a:accent1>
      <a:accent2>
        <a:srgbClr val="C39868"/>
      </a:accent2>
      <a:accent3>
        <a:srgbClr val="832528"/>
      </a:accent3>
      <a:accent4>
        <a:srgbClr val="603913"/>
      </a:accent4>
      <a:accent5>
        <a:srgbClr val="D72130"/>
      </a:accent5>
      <a:accent6>
        <a:srgbClr val="A97C50"/>
      </a:accent6>
      <a:hlink>
        <a:srgbClr val="000000"/>
      </a:hlink>
      <a:folHlink>
        <a:srgbClr val="8081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1">
      <a:dk1>
        <a:srgbClr val="B2252D"/>
      </a:dk1>
      <a:lt1>
        <a:srgbClr val="FFFFFF"/>
      </a:lt1>
      <a:dk2>
        <a:srgbClr val="A97C50"/>
      </a:dk2>
      <a:lt2>
        <a:srgbClr val="FFFFFF"/>
      </a:lt2>
      <a:accent1>
        <a:srgbClr val="D72130"/>
      </a:accent1>
      <a:accent2>
        <a:srgbClr val="C39868"/>
      </a:accent2>
      <a:accent3>
        <a:srgbClr val="832528"/>
      </a:accent3>
      <a:accent4>
        <a:srgbClr val="603913"/>
      </a:accent4>
      <a:accent5>
        <a:srgbClr val="D72130"/>
      </a:accent5>
      <a:accent6>
        <a:srgbClr val="A97C50"/>
      </a:accent6>
      <a:hlink>
        <a:srgbClr val="000000"/>
      </a:hlink>
      <a:folHlink>
        <a:srgbClr val="8081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On-screen Show (4:3)</PresentationFormat>
  <Paragraphs>97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1_Office Theme</vt:lpstr>
      <vt:lpstr>Office Theme</vt:lpstr>
      <vt:lpstr>Youth Voices: Youth-Centered Design Thinking</vt:lpstr>
      <vt:lpstr>Webinar Housekeeping</vt:lpstr>
      <vt:lpstr>Introductions </vt:lpstr>
      <vt:lpstr>Roll Call! </vt:lpstr>
      <vt:lpstr>California School-Based Health Alliance</vt:lpstr>
      <vt:lpstr>Youth Voices: A Youth-Led Webinar Series</vt:lpstr>
      <vt:lpstr>What is Youth-Centered Design Thinking?</vt:lpstr>
      <vt:lpstr>PowerPoint Presentation</vt:lpstr>
      <vt:lpstr>What is Design Thinking? </vt:lpstr>
      <vt:lpstr>Design Thinking = Mindset + Methods </vt:lpstr>
      <vt:lpstr>Why youth-centered?</vt:lpstr>
      <vt:lpstr>Mindsets</vt:lpstr>
      <vt:lpstr>What is Design Thinking? </vt:lpstr>
      <vt:lpstr>What is Design Thinking? </vt:lpstr>
      <vt:lpstr>What is Design Thinking? </vt:lpstr>
      <vt:lpstr>Inspiration</vt:lpstr>
      <vt:lpstr>PowerPoint Presentation</vt:lpstr>
      <vt:lpstr>PowerPoint Presentation</vt:lpstr>
      <vt:lpstr>Case Study: Peer Health Exchange + IDEO.org</vt:lpstr>
      <vt:lpstr>Case Study: Peer Health Exchange</vt:lpstr>
      <vt:lpstr>Ideation</vt:lpstr>
      <vt:lpstr>Case Study: IDEO.org Diva Centers</vt:lpstr>
      <vt:lpstr>Case Study: IDEO.org Diva Centers</vt:lpstr>
      <vt:lpstr>Implementation</vt:lpstr>
      <vt:lpstr>Case Study: Design for America and  Jerry the Bear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Voices: Youth-Centered Design Thinking</dc:title>
  <dc:creator>CSHA</dc:creator>
  <cp:lastModifiedBy>CSHC</cp:lastModifiedBy>
  <cp:revision>1</cp:revision>
  <dcterms:modified xsi:type="dcterms:W3CDTF">2017-04-13T18:31:51Z</dcterms:modified>
</cp:coreProperties>
</file>