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0" r:id="rId3"/>
    <p:sldMasterId id="214748365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970337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701675" y="4416425"/>
            <a:ext cx="5607049" cy="41830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rIns="93175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rIns="93175" tIns="465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32" name="Shape 32"/>
          <p:cNvSpPr txBox="1"/>
          <p:nvPr/>
        </p:nvSpPr>
        <p:spPr>
          <a:xfrm>
            <a:off x="3970337" y="8829675"/>
            <a:ext cx="3038399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rIns="93175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4 years in US</a:t>
            </a:r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rIns="93175" tIns="4657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1700"/>
              </a:spcAft>
              <a:buSzPct val="61111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60" name="Shape 60"/>
          <p:cNvSpPr txBox="1"/>
          <p:nvPr/>
        </p:nvSpPr>
        <p:spPr>
          <a:xfrm>
            <a:off x="3970337" y="8829675"/>
            <a:ext cx="3038399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rIns="93175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A97C5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537A8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537A8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537A8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537A8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685800" y="3600450"/>
            <a:ext cx="7086600" cy="20383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560"/>
              </a:spcBef>
              <a:spcAft>
                <a:spcPts val="0"/>
              </a:spcAft>
              <a:buClr>
                <a:srgbClr val="B2252D"/>
              </a:buClr>
              <a:buFont typeface="Arial"/>
              <a:buNone/>
              <a:defRPr b="0" i="0" sz="28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480"/>
              </a:spcBef>
              <a:spcAft>
                <a:spcPts val="0"/>
              </a:spcAft>
              <a:buClr>
                <a:srgbClr val="C98A8C"/>
              </a:buClr>
              <a:buFont typeface="Arial"/>
              <a:buNone/>
              <a:defRPr b="0" i="0" sz="2400" u="none" cap="none" strike="noStrike">
                <a:solidFill>
                  <a:srgbClr val="C98A8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C98A8C"/>
              </a:buClr>
              <a:buFont typeface="Arial"/>
              <a:buNone/>
              <a:defRPr b="0" i="0" sz="2400" u="none" cap="none" strike="noStrike">
                <a:solidFill>
                  <a:srgbClr val="C98A8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C98A8C"/>
              </a:buClr>
              <a:buFont typeface="Arial"/>
              <a:buNone/>
              <a:defRPr b="0" i="0" sz="2000" u="none" cap="none" strike="noStrike">
                <a:solidFill>
                  <a:srgbClr val="C98A8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C98A8C"/>
              </a:buClr>
              <a:buFont typeface="Arial"/>
              <a:buNone/>
              <a:defRPr b="0" i="0" sz="2000" u="none" cap="none" strike="noStrike">
                <a:solidFill>
                  <a:srgbClr val="C98A8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C98A8C"/>
              </a:buClr>
              <a:buFont typeface="Arial"/>
              <a:buNone/>
              <a:defRPr b="0" i="0" sz="2000" u="none" cap="none" strike="noStrike">
                <a:solidFill>
                  <a:srgbClr val="C98A8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C98A8C"/>
              </a:buClr>
              <a:buFont typeface="Arial"/>
              <a:buNone/>
              <a:defRPr b="0" i="0" sz="2000" u="none" cap="none" strike="noStrike">
                <a:solidFill>
                  <a:srgbClr val="C98A8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C98A8C"/>
              </a:buClr>
              <a:buFont typeface="Arial"/>
              <a:buNone/>
              <a:defRPr b="0" i="0" sz="2000" u="none" cap="none" strike="noStrike">
                <a:solidFill>
                  <a:srgbClr val="C98A8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C98A8C"/>
              </a:buClr>
              <a:buFont typeface="Arial"/>
              <a:buNone/>
              <a:defRPr b="0" i="0" sz="2000" u="none" cap="none" strike="noStrike">
                <a:solidFill>
                  <a:srgbClr val="C98A8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1838322" y="1591736"/>
            <a:ext cx="68484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537A8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537A8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537A8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537A8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1838322" y="2726271"/>
            <a:ext cx="684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spcBef>
                <a:spcPts val="560"/>
              </a:spcBef>
              <a:spcAft>
                <a:spcPts val="0"/>
              </a:spcAft>
              <a:buNone/>
              <a:defRPr b="0" i="0" sz="2800" u="none" cap="none" strike="noStrike">
                <a:solidFill>
                  <a:srgbClr val="A97C5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B2252D"/>
              </a:buClr>
              <a:buFont typeface="Arial"/>
              <a:buNone/>
              <a:defRPr b="0" i="0" sz="24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143000" marR="0" rtl="0" algn="l">
              <a:spcBef>
                <a:spcPts val="48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83252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600200" marR="0" rtl="0" algn="l">
              <a:spcBef>
                <a:spcPts val="4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057400" marR="0" rtl="0" algn="l">
              <a:spcBef>
                <a:spcPts val="4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32004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.xml"/><Relationship Id="rId6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pple gray.png" id="10" name="Shape 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473825" y="2614611"/>
            <a:ext cx="2670175" cy="426084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/>
          <p:nvPr/>
        </p:nvSpPr>
        <p:spPr>
          <a:xfrm>
            <a:off x="-9525" y="26986"/>
            <a:ext cx="9153525" cy="71469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pple RED color.png" id="12" name="Shape 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7462" y="673100"/>
            <a:ext cx="2784475" cy="53943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an bar.png" id="13" name="Shape 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34936" y="6064250"/>
            <a:ext cx="9374186" cy="11191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_Logo_Left_RGB_small.png" id="14" name="Shape 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2925" y="9525"/>
            <a:ext cx="2743199" cy="153669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15"/>
          <p:cNvSpPr txBox="1"/>
          <p:nvPr>
            <p:ph type="title"/>
          </p:nvPr>
        </p:nvSpPr>
        <p:spPr>
          <a:xfrm>
            <a:off x="1820861" y="1592262"/>
            <a:ext cx="6848474" cy="8445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537A8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537A8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537A8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537A8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1838325" y="2716211"/>
            <a:ext cx="5484812" cy="29813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spcBef>
                <a:spcPts val="560"/>
              </a:spcBef>
              <a:spcAft>
                <a:spcPts val="0"/>
              </a:spcAft>
              <a:buNone/>
              <a:defRPr b="0" i="0" sz="2800" u="none" cap="none" strike="noStrike">
                <a:solidFill>
                  <a:srgbClr val="A97C5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742950" marR="0" rtl="0" algn="l">
              <a:spcBef>
                <a:spcPts val="48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143000" marR="0" rtl="0" algn="l">
              <a:spcBef>
                <a:spcPts val="48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83252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600200" marR="0" rtl="0" algn="l">
              <a:spcBef>
                <a:spcPts val="4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057400" marR="0" rtl="0" algn="l">
              <a:spcBef>
                <a:spcPts val="4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1820861" y="1592262"/>
            <a:ext cx="68484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537A8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537A8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537A8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537A8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32004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apple gray.png" id="23" name="Shape 2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473825" y="2614611"/>
            <a:ext cx="2670300" cy="42609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 txBox="1"/>
          <p:nvPr>
            <p:ph idx="1" type="body"/>
          </p:nvPr>
        </p:nvSpPr>
        <p:spPr>
          <a:xfrm>
            <a:off x="1838325" y="2716211"/>
            <a:ext cx="5484900" cy="29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spcBef>
                <a:spcPts val="560"/>
              </a:spcBef>
              <a:spcAft>
                <a:spcPts val="0"/>
              </a:spcAft>
              <a:buNone/>
              <a:defRPr b="0" i="0" sz="2800" u="none" cap="none" strike="noStrike">
                <a:solidFill>
                  <a:srgbClr val="A97C5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742950" marR="0" rtl="0" algn="l">
              <a:spcBef>
                <a:spcPts val="48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143000" marR="0" rtl="0" algn="l">
              <a:spcBef>
                <a:spcPts val="48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83252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600200" marR="0" rtl="0" algn="l">
              <a:spcBef>
                <a:spcPts val="4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057400" marR="0" rtl="0" algn="l">
              <a:spcBef>
                <a:spcPts val="4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4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ctrTitle"/>
          </p:nvPr>
        </p:nvSpPr>
        <p:spPr>
          <a:xfrm>
            <a:off x="685800" y="2130425"/>
            <a:ext cx="65469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2528"/>
              </a:buClr>
              <a:buSzPct val="25000"/>
              <a:buFont typeface="Calibri"/>
              <a:buNone/>
            </a:pPr>
            <a:r>
              <a:rPr i="1" lang="en-US">
                <a:solidFill>
                  <a:srgbClr val="832528"/>
                </a:solidFill>
              </a:rPr>
              <a:t>Youth Medical Pathway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2528"/>
              </a:buClr>
              <a:buSzPct val="25000"/>
              <a:buFont typeface="Calibri"/>
              <a:buNone/>
            </a:pPr>
            <a:r>
              <a:rPr i="1" lang="en-US">
                <a:solidFill>
                  <a:srgbClr val="832528"/>
                </a:solidFill>
              </a:rPr>
              <a:t>to Health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1838325" y="1592262"/>
            <a:ext cx="68484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Step 4. Graduate from medical school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1838325" y="2725736"/>
            <a:ext cx="684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Required Time about 4 years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Obtain a medical degree such as an M.D. (allopathic medical degree), PhD (doctorate) or D.O. (doctorate of osteopathic medicine) from an American medical school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/>
          </a:p>
        </p:txBody>
      </p:sp>
      <p:pic>
        <p:nvPicPr>
          <p:cNvPr descr="CA_Logo_Left_RGB_small.png" id="100" name="Shape 1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" y="0"/>
            <a:ext cx="2743200" cy="153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1838325" y="1881224"/>
            <a:ext cx="68484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Step 5. Complete a medical residency training program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1838325" y="2725736"/>
            <a:ext cx="684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Required time 3-5 years (depending on specialty)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The length of the medical residency training program you must complete varies according to the medical specialty in which you are training. </a:t>
            </a:r>
          </a:p>
          <a:p>
            <a:pPr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CA_Logo_Left_RGB_small.png" id="107" name="Shape 1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" y="0"/>
            <a:ext cx="2743200" cy="153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1838325" y="1439862"/>
            <a:ext cx="68484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Step 6. Complete the fellowship training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1838325" y="2344719"/>
            <a:ext cx="6848400" cy="40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A fellowship training program may be as short as 6 months or up to 3 years in length. (varies per specialty)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Not all medical doctors must do fellowship training. Certain medical specialties require fellowship training, such as cardiology and gastroenterology. Some fellowships are optional, such as certain types of surgical training. </a:t>
            </a:r>
          </a:p>
          <a:p>
            <a:pPr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CA_Logo_Left_RGB_small.png" id="114" name="Shape 1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" y="0"/>
            <a:ext cx="2743200" cy="153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1838325" y="1592262"/>
            <a:ext cx="68484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Step 7. Get a medical license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1838325" y="2725736"/>
            <a:ext cx="684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Required time: several hours to complete application and gather documentation, and then wait for 3-9 months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In addition to your US medical license, you must also have a state medical license in the state where you plan to practice. </a:t>
            </a:r>
          </a:p>
          <a:p>
            <a:pPr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CA_Logo_Left_RGB_small.png" id="121" name="Shape 1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" y="0"/>
            <a:ext cx="2743200" cy="153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1838325" y="1592262"/>
            <a:ext cx="68484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Before College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1838325" y="2725736"/>
            <a:ext cx="684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Focus on science and math courses and take advantage of AP/Honors/IB courses.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Maintain a good GPA. The higher your GPA and the more you participate in extracurricular activities, the better your chances will be of getting accepted into the colleges of your choice.</a:t>
            </a:r>
          </a:p>
          <a:p>
            <a:pPr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CA_Logo_Left_RGB_small.png" id="128" name="Shape 1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" y="0"/>
            <a:ext cx="2743200" cy="153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1838325" y="1592262"/>
            <a:ext cx="68484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College Pathway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1838325" y="2725736"/>
            <a:ext cx="684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1 year of General Chemistry and 1 year of Organic Chemistry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1 year of each: Physics, Biology, Mathematics, English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Strongly recommend 1 semester of each: Psychology, Sociology, Statistics and Biochemistry</a:t>
            </a:r>
          </a:p>
          <a:p>
            <a:pPr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CA_Logo_Left_RGB_small.png" id="135" name="Shape 1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" y="0"/>
            <a:ext cx="2743200" cy="153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1838325" y="1861324"/>
            <a:ext cx="68484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Different Medical Career Professions you can pursue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1838325" y="2878136"/>
            <a:ext cx="684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Doctor of Medicine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Doctor of Osteopathic Medicine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Physician's Assistant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Doctor of Podiatric Medicine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Doctor of Optometry</a:t>
            </a:r>
          </a:p>
          <a:p>
            <a:pPr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CA_Logo_Left_RGB_small.png" id="142" name="Shape 1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" y="0"/>
            <a:ext cx="2743200" cy="153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1838325" y="1592262"/>
            <a:ext cx="68484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Doctor of Medicine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1838325" y="2725736"/>
            <a:ext cx="684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Physician who examines patients, gather their histories and inform them on their health status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Minimum degree required is Doctor of Medicine Degree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Typically 8 years</a:t>
            </a:r>
          </a:p>
          <a:p>
            <a:pPr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CA_Logo_Left_RGB_small.png" id="149" name="Shape 1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" y="0"/>
            <a:ext cx="2743200" cy="153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1838325" y="1592262"/>
            <a:ext cx="68484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-69850" lvl="0" marL="0" marR="0" rtl="0" algn="l">
              <a:spcBef>
                <a:spcPts val="0"/>
              </a:spcBef>
              <a:spcAft>
                <a:spcPts val="0"/>
              </a:spcAft>
              <a:buSzPct val="34375"/>
              <a:buNone/>
            </a:pPr>
            <a:r>
              <a:rPr lang="en-US"/>
              <a:t>Doctor of Osteopathic Medicine 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1838325" y="2725723"/>
            <a:ext cx="6848400" cy="3077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Osteopathic physicians have a historically more holistic approach to medicine with an emphasis on bone and joint manipulation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Minimum degree required is Doctor of Osteopathic Medicine Degree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Typically 8 years</a:t>
            </a:r>
          </a:p>
        </p:txBody>
      </p:sp>
      <p:pic>
        <p:nvPicPr>
          <p:cNvPr descr="CA_Logo_Left_RGB_small.png" id="156" name="Shape 1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" y="0"/>
            <a:ext cx="2743200" cy="153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1838325" y="1592262"/>
            <a:ext cx="68484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Physician's Assistant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1838325" y="2725722"/>
            <a:ext cx="6848400" cy="3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Do basic medical tasks such as diagnosing illness, running tests, conducting physical exams, prescribing medications, ect.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Minimum degree required is Master's Degree in Physician Assistant Studies, Health Science or Medical Science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6-7 years</a:t>
            </a:r>
          </a:p>
          <a:p>
            <a:pPr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CA_Logo_Left_RGB_small.png" id="163" name="Shape 1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" y="0"/>
            <a:ext cx="2743200" cy="153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542925" y="1135062"/>
            <a:ext cx="68484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252D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rPr>
              <a:t>Webinar Housekeeping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793750" y="1979611"/>
            <a:ext cx="8091600" cy="37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2528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832528"/>
                </a:solidFill>
                <a:latin typeface="Calibri"/>
                <a:ea typeface="Calibri"/>
                <a:cs typeface="Calibri"/>
                <a:sym typeface="Calibri"/>
              </a:rPr>
              <a:t>Everyone is in “listen-only” mode.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32528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832528"/>
                </a:solidFill>
                <a:latin typeface="Calibri"/>
                <a:ea typeface="Calibri"/>
                <a:cs typeface="Calibri"/>
                <a:sym typeface="Calibri"/>
              </a:rPr>
              <a:t>Two listen options: phone or web (phone tends to be better!)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32528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832528"/>
                </a:solidFill>
                <a:latin typeface="Calibri"/>
                <a:ea typeface="Calibri"/>
                <a:cs typeface="Calibri"/>
                <a:sym typeface="Calibri"/>
              </a:rPr>
              <a:t>Type questions in "chat box" located in the sidebar to the right.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32528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832528"/>
                </a:solidFill>
                <a:latin typeface="Calibri"/>
                <a:ea typeface="Calibri"/>
                <a:cs typeface="Calibri"/>
                <a:sym typeface="Calibri"/>
              </a:rPr>
              <a:t>If you are having technical difficulties please be sure to address the panelists and we will do our best to help you.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32528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832528"/>
                </a:solidFill>
                <a:latin typeface="Calibri"/>
                <a:ea typeface="Calibri"/>
                <a:cs typeface="Calibri"/>
                <a:sym typeface="Calibri"/>
              </a:rPr>
              <a:t>The webinar is being recorded.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32528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832528"/>
                </a:solidFill>
                <a:latin typeface="Calibri"/>
                <a:ea typeface="Calibri"/>
                <a:cs typeface="Calibri"/>
                <a:sym typeface="Calibri"/>
              </a:rPr>
              <a:t>Supporting materials will be available on our website within one week of this webinar</a:t>
            </a:r>
            <a:r>
              <a:rPr b="0" i="0" lang="en-US" sz="2400" u="none" cap="none" strike="noStrike">
                <a:solidFill>
                  <a:srgbClr val="A97C5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2400" u="none">
              <a:solidFill>
                <a:srgbClr val="A97C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A_Logo_Left_RGB_small.png" id="41" name="Shape 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" y="0"/>
            <a:ext cx="2743200" cy="153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1838325" y="1592262"/>
            <a:ext cx="68484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Doctor of Podiatric Medicine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1838325" y="2725736"/>
            <a:ext cx="684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Specializes in feet, ankles, and lower extremities. They can perform surgeries and exams, order therapy, etc.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Minimum degree required is Doctor of Podiatric Medicine Degree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8 years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/>
          </a:p>
        </p:txBody>
      </p:sp>
      <p:pic>
        <p:nvPicPr>
          <p:cNvPr descr="CA_Logo_Left_RGB_small.png" id="170" name="Shape 1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" y="0"/>
            <a:ext cx="2743200" cy="153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1838325" y="1592262"/>
            <a:ext cx="68484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Doctor of Optometry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1838325" y="2725736"/>
            <a:ext cx="684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Specializes in vision. They can perform surgery as well.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Minimum degree required is Doctor of Optometry Degree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8 years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/>
          </a:p>
        </p:txBody>
      </p:sp>
      <p:pic>
        <p:nvPicPr>
          <p:cNvPr descr="CA_Logo_Left_RGB_small.png" id="177" name="Shape 1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" y="0"/>
            <a:ext cx="2743200" cy="153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542925" y="1557825"/>
            <a:ext cx="8091600" cy="495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252D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rPr>
              <a:t>Thank you!</a:t>
            </a:r>
            <a:br>
              <a:rPr b="0" i="0" lang="en-US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rPr>
            </a:b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252D"/>
              </a:buClr>
              <a:buSzPct val="250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252D"/>
              </a:buClr>
              <a:buSzPct val="250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252D"/>
              </a:buClr>
              <a:buSzPct val="250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252D"/>
              </a:buClr>
              <a:buSzPct val="25000"/>
              <a:buFont typeface="Calibri"/>
              <a:buNone/>
            </a:pPr>
            <a:br>
              <a:rPr b="0" i="0" lang="en-US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rPr>
              <a:t>Reminder: All materials and a recording of this webinar will be available by the end of this week.</a:t>
            </a:r>
          </a:p>
        </p:txBody>
      </p:sp>
      <p:pic>
        <p:nvPicPr>
          <p:cNvPr descr="CA_Logo_Left_RGB_small.png" id="183" name="Shape 18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" y="0"/>
            <a:ext cx="2743200" cy="153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07387" y="2413323"/>
            <a:ext cx="3129224" cy="2157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242887" y="1276350"/>
            <a:ext cx="80916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252D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rPr>
              <a:t>Presentation Objectives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242887" y="2149475"/>
            <a:ext cx="8501100" cy="41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Upon completion of this webinar, participants will be able to:</a:t>
            </a:r>
          </a:p>
          <a:p>
            <a:pPr indent="0" lvl="2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32528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32528"/>
              </a:buClr>
              <a:buSzPct val="100000"/>
              <a:buFont typeface="Arial"/>
              <a:buChar char="•"/>
            </a:pPr>
            <a:r>
              <a:rPr b="1" i="0" lang="en-US" sz="2400" u="none">
                <a:solidFill>
                  <a:srgbClr val="832528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r>
              <a:rPr b="0" i="0" lang="en-US" sz="2400" u="none">
                <a:solidFill>
                  <a:srgbClr val="8325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2400">
                <a:solidFill>
                  <a:srgbClr val="832528"/>
                </a:solidFill>
              </a:rPr>
              <a:t>some pathways to enter health field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A97C50"/>
              </a:buClr>
              <a:buSzPct val="25000"/>
              <a:buFont typeface="Arial"/>
              <a:buNone/>
            </a:pPr>
            <a:r>
              <a:t/>
            </a:r>
            <a:endParaRPr b="1" i="0" sz="2400" u="none">
              <a:solidFill>
                <a:srgbClr val="8325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32528"/>
              </a:buClr>
              <a:buSzPct val="100000"/>
              <a:buFont typeface="Arial"/>
              <a:buChar char="•"/>
            </a:pPr>
            <a:r>
              <a:rPr b="1" i="0" lang="en-US" sz="2400" u="none">
                <a:solidFill>
                  <a:srgbClr val="832528"/>
                </a:solidFill>
                <a:latin typeface="Calibri"/>
                <a:ea typeface="Calibri"/>
                <a:cs typeface="Calibri"/>
                <a:sym typeface="Calibri"/>
              </a:rPr>
              <a:t>Describe the diff</a:t>
            </a:r>
            <a:r>
              <a:rPr b="1" lang="en-US" sz="2400">
                <a:solidFill>
                  <a:srgbClr val="832528"/>
                </a:solidFill>
              </a:rPr>
              <a:t>erences between different types of pathways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97C50"/>
              </a:buClr>
              <a:buSzPct val="25000"/>
              <a:buFont typeface="Arial"/>
              <a:buNone/>
            </a:pPr>
            <a:r>
              <a:t/>
            </a:r>
            <a:endParaRPr b="1" i="0" sz="2000" u="none">
              <a:solidFill>
                <a:srgbClr val="A97C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32528"/>
              </a:buClr>
              <a:buSzPct val="100000"/>
              <a:buFont typeface="Arial"/>
              <a:buChar char="•"/>
            </a:pPr>
            <a:r>
              <a:rPr b="1" i="0" lang="en-US" sz="2400" u="none">
                <a:solidFill>
                  <a:srgbClr val="832528"/>
                </a:solidFill>
                <a:latin typeface="Calibri"/>
                <a:ea typeface="Calibri"/>
                <a:cs typeface="Calibri"/>
                <a:sym typeface="Calibri"/>
              </a:rPr>
              <a:t>Discuss about </a:t>
            </a:r>
            <a:r>
              <a:rPr b="1" lang="en-US" sz="2400">
                <a:solidFill>
                  <a:srgbClr val="832528"/>
                </a:solidFill>
              </a:rPr>
              <a:t>your interests in these pathways</a:t>
            </a:r>
          </a:p>
        </p:txBody>
      </p:sp>
      <p:pic>
        <p:nvPicPr>
          <p:cNvPr descr="CA_Logo_Left_RGB_small.png" id="48" name="Shape 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" y="0"/>
            <a:ext cx="2743200" cy="153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14337" y="1584325"/>
            <a:ext cx="80916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252D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</a:p>
        </p:txBody>
      </p:sp>
      <p:pic>
        <p:nvPicPr>
          <p:cNvPr descr="CA_Logo_Left_RGB_small.png" id="54" name="Shape 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" y="0"/>
            <a:ext cx="2743200" cy="15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2657850" y="5235725"/>
            <a:ext cx="3523500" cy="5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2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32528"/>
              </a:buClr>
              <a:buSzPct val="25000"/>
              <a:buFont typeface="Calibri"/>
              <a:buNone/>
            </a:pPr>
            <a:r>
              <a:rPr lang="en-US" sz="2800">
                <a:solidFill>
                  <a:srgbClr val="832528"/>
                </a:solidFill>
                <a:latin typeface="Calibri"/>
                <a:ea typeface="Calibri"/>
                <a:cs typeface="Calibri"/>
                <a:sym typeface="Calibri"/>
              </a:rPr>
              <a:t>Molly Wu</a:t>
            </a:r>
          </a:p>
          <a:p>
            <a:pPr indent="0" lvl="2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32528"/>
              </a:buClr>
              <a:buSzPct val="25000"/>
              <a:buFont typeface="Calibri"/>
              <a:buNone/>
            </a:pPr>
            <a:r>
              <a:rPr lang="en-US" sz="2800">
                <a:solidFill>
                  <a:srgbClr val="832528"/>
                </a:solidFill>
                <a:latin typeface="Calibri"/>
                <a:ea typeface="Calibri"/>
                <a:cs typeface="Calibri"/>
                <a:sym typeface="Calibri"/>
              </a:rPr>
              <a:t>Youth Board Member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04465" y="2737448"/>
            <a:ext cx="2362624" cy="2303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14337" y="1349375"/>
            <a:ext cx="80916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252D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B2252D"/>
                </a:solidFill>
                <a:latin typeface="Calibri"/>
                <a:ea typeface="Calibri"/>
                <a:cs typeface="Calibri"/>
                <a:sym typeface="Calibri"/>
              </a:rPr>
              <a:t>California School-Based Health Alliance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5912" y="2249486"/>
            <a:ext cx="5021400" cy="37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2528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rgbClr val="832528"/>
                </a:solidFill>
                <a:latin typeface="Calibri"/>
                <a:ea typeface="Calibri"/>
                <a:cs typeface="Calibri"/>
                <a:sym typeface="Calibri"/>
              </a:rPr>
              <a:t>The California School-Based Health Alliance is the statewide non-profit organization dedicated to improving the health and academic success of children and youth by advancing health services in schools.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97C50"/>
              </a:buClr>
              <a:buSzPct val="25000"/>
              <a:buFont typeface="Arial"/>
              <a:buNone/>
            </a:pPr>
            <a:r>
              <a:rPr b="0" i="0" lang="en-US" sz="2000" u="none">
                <a:solidFill>
                  <a:srgbClr val="A97C50"/>
                </a:solidFill>
                <a:latin typeface="Calibri"/>
                <a:ea typeface="Calibri"/>
                <a:cs typeface="Calibri"/>
                <a:sym typeface="Calibri"/>
              </a:rPr>
              <a:t>Our work is based on two basic concepts:</a:t>
            </a:r>
          </a:p>
          <a:p>
            <a:pPr indent="0" lvl="2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32528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832528"/>
                </a:solidFill>
                <a:latin typeface="Calibri"/>
                <a:ea typeface="Calibri"/>
                <a:cs typeface="Calibri"/>
                <a:sym typeface="Calibri"/>
              </a:rPr>
              <a:t>Health care should be accessible and </a:t>
            </a:r>
            <a:r>
              <a:rPr b="0" i="1" lang="en-US" sz="2000" u="none" cap="none" strike="noStrike">
                <a:solidFill>
                  <a:srgbClr val="832528"/>
                </a:solidFill>
                <a:latin typeface="Calibri"/>
                <a:ea typeface="Calibri"/>
                <a:cs typeface="Calibri"/>
                <a:sym typeface="Calibri"/>
              </a:rPr>
              <a:t>where kids are</a:t>
            </a:r>
          </a:p>
          <a:p>
            <a:pPr indent="0" lvl="2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32528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832528"/>
                </a:solidFill>
                <a:latin typeface="Calibri"/>
                <a:ea typeface="Calibri"/>
                <a:cs typeface="Calibri"/>
                <a:sym typeface="Calibri"/>
              </a:rPr>
              <a:t>Schools should have the services needed to ensure that poor health is not a barrier to learning.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2000" u="none" cap="none" strike="noStrike">
              <a:solidFill>
                <a:srgbClr val="8325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A_Logo_Left_RGB_small.png" id="64" name="Shape 6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" y="0"/>
            <a:ext cx="2743200" cy="153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 rotWithShape="1">
          <a:blip r:embed="rId4">
            <a:alphaModFix/>
          </a:blip>
          <a:srcRect b="0" l="5462" r="6143" t="19452"/>
          <a:stretch/>
        </p:blipFill>
        <p:spPr>
          <a:xfrm>
            <a:off x="5041900" y="2982911"/>
            <a:ext cx="4003800" cy="2436900"/>
          </a:xfrm>
          <a:prstGeom prst="rect">
            <a:avLst/>
          </a:prstGeom>
          <a:noFill/>
          <a:ln>
            <a:noFill/>
          </a:ln>
          <a:effectLst>
            <a:outerShdw blurRad="63500" dir="2700000" dist="38100">
              <a:srgbClr val="808080">
                <a:alpha val="4275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1838325" y="1592262"/>
            <a:ext cx="68484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General Medical Career Pathway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1838325" y="2725736"/>
            <a:ext cx="684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en-US" sz="2400"/>
              <a:t>Graduate from high school</a:t>
            </a: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en-US" sz="2400"/>
              <a:t>Obtain a Bachelor's degree</a:t>
            </a: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en-US" sz="2400"/>
              <a:t>Take the Medical College Admissions Test (MCAT)</a:t>
            </a: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en-US" sz="2400"/>
              <a:t>Graduate from Medical School</a:t>
            </a: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en-US" sz="2400"/>
              <a:t>Complete a medical residency training program</a:t>
            </a: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en-US" sz="2400"/>
              <a:t>Complete fellowship training</a:t>
            </a: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en-US" sz="2400"/>
              <a:t>Get a State Medical License</a:t>
            </a:r>
          </a:p>
          <a:p>
            <a:pPr indent="-412750" lvl="0" marL="342900" marR="0" rtl="0" algn="l">
              <a:spcBef>
                <a:spcPts val="0"/>
              </a:spcBef>
              <a:spcAft>
                <a:spcPts val="0"/>
              </a:spcAft>
              <a:buSzPct val="45833"/>
              <a:buNone/>
            </a:pPr>
            <a:r>
              <a:t/>
            </a:r>
            <a:endParaRPr sz="2400"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2400"/>
          </a:p>
        </p:txBody>
      </p:sp>
      <p:pic>
        <p:nvPicPr>
          <p:cNvPr descr="CA_Logo_Left_RGB_small.png" id="72" name="Shape 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" y="0"/>
            <a:ext cx="2743200" cy="153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1838325" y="1592262"/>
            <a:ext cx="68484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Step 1. Graduate from high school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1838325" y="2725736"/>
            <a:ext cx="684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Required for college admission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Opportunity to explore pre-med courses and extracurricular activities (chemistry, physics, biology, etc.)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Can help determine if the medical field is for you</a:t>
            </a:r>
          </a:p>
          <a:p>
            <a:pPr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CA_Logo_Left_RGB_small.png" id="79" name="Shape 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" y="0"/>
            <a:ext cx="2743200" cy="153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1838325" y="1592262"/>
            <a:ext cx="68484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Step 2. Obtain a Bachelor's degree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1838325" y="2725736"/>
            <a:ext cx="684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You can major in anything you want!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Completion of medical school requirements is necessary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Strong GPA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Courses and extracurricular activities</a:t>
            </a:r>
          </a:p>
          <a:p>
            <a:pPr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CA_Logo_Left_RGB_small.png" id="86" name="Shape 8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" y="0"/>
            <a:ext cx="2743200" cy="153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1838325" y="1592262"/>
            <a:ext cx="68484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Step 3. Take the MCAT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1838325" y="2725721"/>
            <a:ext cx="6848400" cy="346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Changing in 2014 to include biochemistry, psychology, and sociology, increasing the number of classes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Test content that’s taught in year-long introductory courses in biology, general chemistry, organic chemistry, and physics.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har char="❖"/>
            </a:pPr>
            <a:r>
              <a:rPr lang="en-US"/>
              <a:t>Verbal reasoning and scientific reasoning.</a:t>
            </a:r>
          </a:p>
        </p:txBody>
      </p:sp>
      <p:pic>
        <p:nvPicPr>
          <p:cNvPr descr="CA_Logo_Left_RGB_small.png" id="93" name="Shape 9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" y="0"/>
            <a:ext cx="2743200" cy="153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11">
      <a:dk1>
        <a:srgbClr val="B2252D"/>
      </a:dk1>
      <a:lt1>
        <a:srgbClr val="FFFFFF"/>
      </a:lt1>
      <a:dk2>
        <a:srgbClr val="A97C50"/>
      </a:dk2>
      <a:lt2>
        <a:srgbClr val="FFFFFF"/>
      </a:lt2>
      <a:accent1>
        <a:srgbClr val="D72130"/>
      </a:accent1>
      <a:accent2>
        <a:srgbClr val="C39868"/>
      </a:accent2>
      <a:accent3>
        <a:srgbClr val="832528"/>
      </a:accent3>
      <a:accent4>
        <a:srgbClr val="603913"/>
      </a:accent4>
      <a:accent5>
        <a:srgbClr val="D72130"/>
      </a:accent5>
      <a:accent6>
        <a:srgbClr val="A97C50"/>
      </a:accent6>
      <a:hlink>
        <a:srgbClr val="000000"/>
      </a:hlink>
      <a:folHlink>
        <a:srgbClr val="8081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Office Theme">
  <a:themeElements>
    <a:clrScheme name="Custom 11">
      <a:dk1>
        <a:srgbClr val="B2252D"/>
      </a:dk1>
      <a:lt1>
        <a:srgbClr val="FFFFFF"/>
      </a:lt1>
      <a:dk2>
        <a:srgbClr val="A97C50"/>
      </a:dk2>
      <a:lt2>
        <a:srgbClr val="FFFFFF"/>
      </a:lt2>
      <a:accent1>
        <a:srgbClr val="D72130"/>
      </a:accent1>
      <a:accent2>
        <a:srgbClr val="C39868"/>
      </a:accent2>
      <a:accent3>
        <a:srgbClr val="832528"/>
      </a:accent3>
      <a:accent4>
        <a:srgbClr val="603913"/>
      </a:accent4>
      <a:accent5>
        <a:srgbClr val="D72130"/>
      </a:accent5>
      <a:accent6>
        <a:srgbClr val="A97C50"/>
      </a:accent6>
      <a:hlink>
        <a:srgbClr val="000000"/>
      </a:hlink>
      <a:folHlink>
        <a:srgbClr val="8081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