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20"/>
  </p:notesMasterIdLst>
  <p:sldIdLst>
    <p:sldId id="256" r:id="rId3"/>
    <p:sldId id="280" r:id="rId4"/>
    <p:sldId id="257" r:id="rId5"/>
    <p:sldId id="258" r:id="rId6"/>
    <p:sldId id="261" r:id="rId7"/>
    <p:sldId id="260" r:id="rId8"/>
    <p:sldId id="270" r:id="rId9"/>
    <p:sldId id="275" r:id="rId10"/>
    <p:sldId id="266" r:id="rId11"/>
    <p:sldId id="282" r:id="rId12"/>
    <p:sldId id="283" r:id="rId13"/>
    <p:sldId id="281" r:id="rId14"/>
    <p:sldId id="278" r:id="rId15"/>
    <p:sldId id="279" r:id="rId16"/>
    <p:sldId id="268" r:id="rId17"/>
    <p:sldId id="273" r:id="rId18"/>
    <p:sldId id="274" r:id="rId19"/>
  </p:sldIdLst>
  <p:sldSz cx="9144000" cy="6858000" type="screen4x3"/>
  <p:notesSz cx="7086600" cy="9372600"/>
  <p:embeddedFontLst>
    <p:embeddedFont>
      <p:font typeface="Calibri" panose="020F0502020204030204" pitchFamily="34" charset="0"/>
      <p:regular r:id="rId21"/>
      <p:bold r:id="rId22"/>
      <p:italic r:id="rId23"/>
      <p:boldItalic r:id="rId2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6462" autoAdjust="0"/>
    <p:restoredTop sz="63314" autoAdjust="0"/>
  </p:normalViewPr>
  <p:slideViewPr>
    <p:cSldViewPr>
      <p:cViewPr>
        <p:scale>
          <a:sx n="116" d="100"/>
          <a:sy n="116" d="100"/>
        </p:scale>
        <p:origin x="-1494" y="750"/>
      </p:cViewPr>
      <p:guideLst>
        <p:guide orient="horz" pos="2160"/>
        <p:guide pos="2880"/>
      </p:guideLst>
    </p:cSldViewPr>
  </p:slideViewPr>
  <p:notesTextViewPr>
    <p:cViewPr>
      <p:scale>
        <a:sx n="1" d="1"/>
        <a:sy n="1" d="1"/>
      </p:scale>
      <p:origin x="0" y="0"/>
    </p:cViewPr>
  </p:notesTextViewPr>
  <p:notesViewPr>
    <p:cSldViewPr>
      <p:cViewPr>
        <p:scale>
          <a:sx n="92" d="100"/>
          <a:sy n="92" d="100"/>
        </p:scale>
        <p:origin x="-3666" y="-3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F9AF0-2265-4870-A519-917B64A62468}"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6EEA8D9F-A02B-4C37-8E99-F98A6FDB3189}">
      <dgm:prSet phldrT="[Text]"/>
      <dgm:spPr/>
      <dgm:t>
        <a:bodyPr/>
        <a:lstStyle/>
        <a:p>
          <a:r>
            <a:rPr lang="en-US" b="1" dirty="0" smtClean="0">
              <a:solidFill>
                <a:schemeClr val="accent3"/>
              </a:solidFill>
            </a:rPr>
            <a:t>Providing community health education</a:t>
          </a:r>
          <a:endParaRPr lang="en-US" b="1" dirty="0">
            <a:solidFill>
              <a:schemeClr val="accent3"/>
            </a:solidFill>
          </a:endParaRPr>
        </a:p>
      </dgm:t>
    </dgm:pt>
    <dgm:pt modelId="{39E80C8B-3DB9-45EF-ADF7-B1EF7AD73962}" type="parTrans" cxnId="{3A5764F4-8FD7-4854-B2C1-A212CC7D7155}">
      <dgm:prSet/>
      <dgm:spPr/>
      <dgm:t>
        <a:bodyPr/>
        <a:lstStyle/>
        <a:p>
          <a:endParaRPr lang="en-US"/>
        </a:p>
      </dgm:t>
    </dgm:pt>
    <dgm:pt modelId="{C83A3B16-628D-4D15-BE83-64EC67B3739A}" type="sibTrans" cxnId="{3A5764F4-8FD7-4854-B2C1-A212CC7D7155}">
      <dgm:prSet/>
      <dgm:spPr/>
      <dgm:t>
        <a:bodyPr/>
        <a:lstStyle/>
        <a:p>
          <a:endParaRPr lang="en-US"/>
        </a:p>
      </dgm:t>
    </dgm:pt>
    <dgm:pt modelId="{B823100D-F201-438E-9657-94021225E2D4}">
      <dgm:prSet/>
      <dgm:spPr/>
      <dgm:t>
        <a:bodyPr/>
        <a:lstStyle/>
        <a:p>
          <a:r>
            <a:rPr lang="en-US" b="1" dirty="0" smtClean="0">
              <a:solidFill>
                <a:schemeClr val="accent3"/>
              </a:solidFill>
            </a:rPr>
            <a:t>Improving patient engagement &amp; access to care</a:t>
          </a:r>
          <a:endParaRPr lang="en-US" b="1" dirty="0">
            <a:solidFill>
              <a:schemeClr val="accent3"/>
            </a:solidFill>
          </a:endParaRPr>
        </a:p>
      </dgm:t>
    </dgm:pt>
    <dgm:pt modelId="{9CBE761D-6F01-445C-AE1B-47D67B3CCE47}" type="parTrans" cxnId="{ABA8D524-5C1C-47A3-A56C-A54D4A715CB9}">
      <dgm:prSet/>
      <dgm:spPr/>
      <dgm:t>
        <a:bodyPr/>
        <a:lstStyle/>
        <a:p>
          <a:endParaRPr lang="en-US"/>
        </a:p>
      </dgm:t>
    </dgm:pt>
    <dgm:pt modelId="{97026D42-0DC5-4E80-8C2B-3D10864C06EF}" type="sibTrans" cxnId="{ABA8D524-5C1C-47A3-A56C-A54D4A715CB9}">
      <dgm:prSet/>
      <dgm:spPr/>
      <dgm:t>
        <a:bodyPr/>
        <a:lstStyle/>
        <a:p>
          <a:endParaRPr lang="en-US"/>
        </a:p>
      </dgm:t>
    </dgm:pt>
    <dgm:pt modelId="{5AE70721-1B6C-4F11-8F0C-9E267F5632CA}">
      <dgm:prSet/>
      <dgm:spPr/>
      <dgm:t>
        <a:bodyPr/>
        <a:lstStyle/>
        <a:p>
          <a:r>
            <a:rPr lang="en-US" b="1" dirty="0" smtClean="0">
              <a:solidFill>
                <a:schemeClr val="accent3"/>
              </a:solidFill>
            </a:rPr>
            <a:t>Managing chronic illness</a:t>
          </a:r>
          <a:endParaRPr lang="en-US" b="1" dirty="0">
            <a:solidFill>
              <a:schemeClr val="accent3"/>
            </a:solidFill>
          </a:endParaRPr>
        </a:p>
      </dgm:t>
    </dgm:pt>
    <dgm:pt modelId="{BED73058-FDA4-4695-ABEB-ECD37F9C7985}" type="parTrans" cxnId="{EFB2AE1D-348D-44D8-A603-B6FE6EE70C81}">
      <dgm:prSet/>
      <dgm:spPr/>
      <dgm:t>
        <a:bodyPr/>
        <a:lstStyle/>
        <a:p>
          <a:endParaRPr lang="en-US"/>
        </a:p>
      </dgm:t>
    </dgm:pt>
    <dgm:pt modelId="{47514FE2-F7D3-45FB-BBAD-B2DF936907C8}" type="sibTrans" cxnId="{EFB2AE1D-348D-44D8-A603-B6FE6EE70C81}">
      <dgm:prSet/>
      <dgm:spPr/>
      <dgm:t>
        <a:bodyPr/>
        <a:lstStyle/>
        <a:p>
          <a:endParaRPr lang="en-US"/>
        </a:p>
      </dgm:t>
    </dgm:pt>
    <dgm:pt modelId="{8EB85FC4-8B45-49BB-86D0-52E25430E946}">
      <dgm:prSet/>
      <dgm:spPr/>
      <dgm:t>
        <a:bodyPr/>
        <a:lstStyle/>
        <a:p>
          <a:r>
            <a:rPr lang="en-US" b="1" dirty="0" smtClean="0">
              <a:solidFill>
                <a:schemeClr val="accent3"/>
              </a:solidFill>
            </a:rPr>
            <a:t>Addressing social determinants of health</a:t>
          </a:r>
          <a:endParaRPr lang="en-US" b="1" dirty="0">
            <a:solidFill>
              <a:schemeClr val="accent3"/>
            </a:solidFill>
          </a:endParaRPr>
        </a:p>
      </dgm:t>
    </dgm:pt>
    <dgm:pt modelId="{CED1D936-3C37-488A-A555-D56053188EEE}" type="parTrans" cxnId="{38BF6E5E-D1F7-4AF0-AFA7-FC55E2B1D4B0}">
      <dgm:prSet/>
      <dgm:spPr/>
      <dgm:t>
        <a:bodyPr/>
        <a:lstStyle/>
        <a:p>
          <a:endParaRPr lang="en-US"/>
        </a:p>
      </dgm:t>
    </dgm:pt>
    <dgm:pt modelId="{F9F2FA9A-A5AD-4431-BBA1-C51D21384248}" type="sibTrans" cxnId="{38BF6E5E-D1F7-4AF0-AFA7-FC55E2B1D4B0}">
      <dgm:prSet/>
      <dgm:spPr/>
      <dgm:t>
        <a:bodyPr/>
        <a:lstStyle/>
        <a:p>
          <a:endParaRPr lang="en-US"/>
        </a:p>
      </dgm:t>
    </dgm:pt>
    <dgm:pt modelId="{2E7E308F-3CD4-4A30-A4C6-DB3A31E65519}" type="pres">
      <dgm:prSet presAssocID="{FD1F9AF0-2265-4870-A519-917B64A62468}" presName="Name0" presStyleCnt="0">
        <dgm:presLayoutVars>
          <dgm:chMax val="7"/>
          <dgm:dir/>
          <dgm:resizeHandles val="exact"/>
        </dgm:presLayoutVars>
      </dgm:prSet>
      <dgm:spPr/>
      <dgm:t>
        <a:bodyPr/>
        <a:lstStyle/>
        <a:p>
          <a:endParaRPr lang="en-US"/>
        </a:p>
      </dgm:t>
    </dgm:pt>
    <dgm:pt modelId="{6D46D075-624B-4EE3-A4F6-265B7AAB8182}" type="pres">
      <dgm:prSet presAssocID="{FD1F9AF0-2265-4870-A519-917B64A62468}" presName="ellipse1" presStyleLbl="vennNode1" presStyleIdx="0" presStyleCnt="4" custScaleX="94165" custScaleY="94092" custLinFactNeighborX="-3928">
        <dgm:presLayoutVars>
          <dgm:bulletEnabled val="1"/>
        </dgm:presLayoutVars>
      </dgm:prSet>
      <dgm:spPr/>
      <dgm:t>
        <a:bodyPr/>
        <a:lstStyle/>
        <a:p>
          <a:endParaRPr lang="en-US"/>
        </a:p>
      </dgm:t>
    </dgm:pt>
    <dgm:pt modelId="{BE7C69B5-C089-4B1A-BC2B-DF3E3EA30711}" type="pres">
      <dgm:prSet presAssocID="{FD1F9AF0-2265-4870-A519-917B64A62468}" presName="ellipse2" presStyleLbl="vennNode1" presStyleIdx="1" presStyleCnt="4" custScaleX="98125" custScaleY="93384">
        <dgm:presLayoutVars>
          <dgm:bulletEnabled val="1"/>
        </dgm:presLayoutVars>
      </dgm:prSet>
      <dgm:spPr/>
      <dgm:t>
        <a:bodyPr/>
        <a:lstStyle/>
        <a:p>
          <a:endParaRPr lang="en-US"/>
        </a:p>
      </dgm:t>
    </dgm:pt>
    <dgm:pt modelId="{BB52454E-D42F-42FF-860F-81E6B6651D29}" type="pres">
      <dgm:prSet presAssocID="{FD1F9AF0-2265-4870-A519-917B64A62468}" presName="ellipse3" presStyleLbl="vennNode1" presStyleIdx="2" presStyleCnt="4" custScaleX="89281" custScaleY="91750" custLinFactNeighborY="-3504">
        <dgm:presLayoutVars>
          <dgm:bulletEnabled val="1"/>
        </dgm:presLayoutVars>
      </dgm:prSet>
      <dgm:spPr/>
      <dgm:t>
        <a:bodyPr/>
        <a:lstStyle/>
        <a:p>
          <a:endParaRPr lang="en-US"/>
        </a:p>
      </dgm:t>
    </dgm:pt>
    <dgm:pt modelId="{BECA24A7-A9FF-422D-AF6D-5B0E112A49DF}" type="pres">
      <dgm:prSet presAssocID="{FD1F9AF0-2265-4870-A519-917B64A62468}" presName="ellipse4" presStyleLbl="vennNode1" presStyleIdx="3" presStyleCnt="4" custScaleX="92973" custScaleY="96577" custLinFactNeighborY="-2959">
        <dgm:presLayoutVars>
          <dgm:bulletEnabled val="1"/>
        </dgm:presLayoutVars>
      </dgm:prSet>
      <dgm:spPr/>
      <dgm:t>
        <a:bodyPr/>
        <a:lstStyle/>
        <a:p>
          <a:endParaRPr lang="en-US"/>
        </a:p>
      </dgm:t>
    </dgm:pt>
  </dgm:ptLst>
  <dgm:cxnLst>
    <dgm:cxn modelId="{3A5764F4-8FD7-4854-B2C1-A212CC7D7155}" srcId="{FD1F9AF0-2265-4870-A519-917B64A62468}" destId="{6EEA8D9F-A02B-4C37-8E99-F98A6FDB3189}" srcOrd="0" destOrd="0" parTransId="{39E80C8B-3DB9-45EF-ADF7-B1EF7AD73962}" sibTransId="{C83A3B16-628D-4D15-BE83-64EC67B3739A}"/>
    <dgm:cxn modelId="{ABA8D524-5C1C-47A3-A56C-A54D4A715CB9}" srcId="{FD1F9AF0-2265-4870-A519-917B64A62468}" destId="{B823100D-F201-438E-9657-94021225E2D4}" srcOrd="1" destOrd="0" parTransId="{9CBE761D-6F01-445C-AE1B-47D67B3CCE47}" sibTransId="{97026D42-0DC5-4E80-8C2B-3D10864C06EF}"/>
    <dgm:cxn modelId="{EFB2AE1D-348D-44D8-A603-B6FE6EE70C81}" srcId="{FD1F9AF0-2265-4870-A519-917B64A62468}" destId="{5AE70721-1B6C-4F11-8F0C-9E267F5632CA}" srcOrd="2" destOrd="0" parTransId="{BED73058-FDA4-4695-ABEB-ECD37F9C7985}" sibTransId="{47514FE2-F7D3-45FB-BBAD-B2DF936907C8}"/>
    <dgm:cxn modelId="{2B6A903D-EC3B-40B1-A8D3-4836DD5442F0}" type="presOf" srcId="{6EEA8D9F-A02B-4C37-8E99-F98A6FDB3189}" destId="{6D46D075-624B-4EE3-A4F6-265B7AAB8182}" srcOrd="0" destOrd="0" presId="urn:microsoft.com/office/officeart/2005/8/layout/rings+Icon"/>
    <dgm:cxn modelId="{A93769F5-0A47-4397-9CF8-568B373CB99C}" type="presOf" srcId="{8EB85FC4-8B45-49BB-86D0-52E25430E946}" destId="{BECA24A7-A9FF-422D-AF6D-5B0E112A49DF}" srcOrd="0" destOrd="0" presId="urn:microsoft.com/office/officeart/2005/8/layout/rings+Icon"/>
    <dgm:cxn modelId="{AD943ADA-8BDF-455B-9E0F-585E72DF041E}" type="presOf" srcId="{FD1F9AF0-2265-4870-A519-917B64A62468}" destId="{2E7E308F-3CD4-4A30-A4C6-DB3A31E65519}" srcOrd="0" destOrd="0" presId="urn:microsoft.com/office/officeart/2005/8/layout/rings+Icon"/>
    <dgm:cxn modelId="{38BF6E5E-D1F7-4AF0-AFA7-FC55E2B1D4B0}" srcId="{FD1F9AF0-2265-4870-A519-917B64A62468}" destId="{8EB85FC4-8B45-49BB-86D0-52E25430E946}" srcOrd="3" destOrd="0" parTransId="{CED1D936-3C37-488A-A555-D56053188EEE}" sibTransId="{F9F2FA9A-A5AD-4431-BBA1-C51D21384248}"/>
    <dgm:cxn modelId="{244C4831-405B-40D3-8646-52ACA28E4A61}" type="presOf" srcId="{5AE70721-1B6C-4F11-8F0C-9E267F5632CA}" destId="{BB52454E-D42F-42FF-860F-81E6B6651D29}" srcOrd="0" destOrd="0" presId="urn:microsoft.com/office/officeart/2005/8/layout/rings+Icon"/>
    <dgm:cxn modelId="{416AC4D9-F54B-44EE-86DE-DE1E387EC9D6}" type="presOf" srcId="{B823100D-F201-438E-9657-94021225E2D4}" destId="{BE7C69B5-C089-4B1A-BC2B-DF3E3EA30711}" srcOrd="0" destOrd="0" presId="urn:microsoft.com/office/officeart/2005/8/layout/rings+Icon"/>
    <dgm:cxn modelId="{FFBB16CE-7393-4F42-ADD0-70B8F5DEAFFC}" type="presParOf" srcId="{2E7E308F-3CD4-4A30-A4C6-DB3A31E65519}" destId="{6D46D075-624B-4EE3-A4F6-265B7AAB8182}" srcOrd="0" destOrd="0" presId="urn:microsoft.com/office/officeart/2005/8/layout/rings+Icon"/>
    <dgm:cxn modelId="{43267B94-C7BA-45AA-80A0-962182CD7BE0}" type="presParOf" srcId="{2E7E308F-3CD4-4A30-A4C6-DB3A31E65519}" destId="{BE7C69B5-C089-4B1A-BC2B-DF3E3EA30711}" srcOrd="1" destOrd="0" presId="urn:microsoft.com/office/officeart/2005/8/layout/rings+Icon"/>
    <dgm:cxn modelId="{4C4466D3-9C40-4C70-B5BD-BFEB2791D39F}" type="presParOf" srcId="{2E7E308F-3CD4-4A30-A4C6-DB3A31E65519}" destId="{BB52454E-D42F-42FF-860F-81E6B6651D29}" srcOrd="2" destOrd="0" presId="urn:microsoft.com/office/officeart/2005/8/layout/rings+Icon"/>
    <dgm:cxn modelId="{8A4D3D8A-7437-40FC-BC8A-E42E93144D8E}" type="presParOf" srcId="{2E7E308F-3CD4-4A30-A4C6-DB3A31E65519}" destId="{BECA24A7-A9FF-422D-AF6D-5B0E112A49DF}"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6D075-624B-4EE3-A4F6-265B7AAB8182}">
      <dsp:nvSpPr>
        <dsp:cNvPr id="0" name=""/>
        <dsp:cNvSpPr/>
      </dsp:nvSpPr>
      <dsp:spPr>
        <a:xfrm>
          <a:off x="228587" y="67180"/>
          <a:ext cx="2711507" cy="2709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3"/>
              </a:solidFill>
            </a:rPr>
            <a:t>Providing community health education</a:t>
          </a:r>
          <a:endParaRPr lang="en-US" sz="2100" b="1" kern="1200" dirty="0">
            <a:solidFill>
              <a:schemeClr val="accent3"/>
            </a:solidFill>
          </a:endParaRPr>
        </a:p>
      </dsp:txBody>
      <dsp:txXfrm>
        <a:off x="625678" y="464012"/>
        <a:ext cx="1917325" cy="1916072"/>
      </dsp:txXfrm>
    </dsp:sp>
    <dsp:sp modelId="{BE7C69B5-C089-4B1A-BC2B-DF3E3EA30711}">
      <dsp:nvSpPr>
        <dsp:cNvPr id="0" name=""/>
        <dsp:cNvSpPr/>
      </dsp:nvSpPr>
      <dsp:spPr>
        <a:xfrm>
          <a:off x="1766187" y="1998095"/>
          <a:ext cx="2825536" cy="26893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3"/>
              </a:solidFill>
            </a:rPr>
            <a:t>Improving patient engagement &amp; access to care</a:t>
          </a:r>
          <a:endParaRPr lang="en-US" sz="2100" b="1" kern="1200" dirty="0">
            <a:solidFill>
              <a:schemeClr val="accent3"/>
            </a:solidFill>
          </a:endParaRPr>
        </a:p>
      </dsp:txBody>
      <dsp:txXfrm>
        <a:off x="2179977" y="2391941"/>
        <a:ext cx="1997956" cy="1901655"/>
      </dsp:txXfrm>
    </dsp:sp>
    <dsp:sp modelId="{BB52454E-D42F-42FF-860F-81E6B6651D29}">
      <dsp:nvSpPr>
        <dsp:cNvPr id="0" name=""/>
        <dsp:cNvSpPr/>
      </dsp:nvSpPr>
      <dsp:spPr>
        <a:xfrm>
          <a:off x="3374294" y="0"/>
          <a:ext cx="2570871" cy="26422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3"/>
              </a:solidFill>
            </a:rPr>
            <a:t>Managing chronic illness</a:t>
          </a:r>
          <a:endParaRPr lang="en-US" sz="2100" b="1" kern="1200" dirty="0">
            <a:solidFill>
              <a:schemeClr val="accent3"/>
            </a:solidFill>
          </a:endParaRPr>
        </a:p>
      </dsp:txBody>
      <dsp:txXfrm>
        <a:off x="3750789" y="386954"/>
        <a:ext cx="1817881" cy="1868381"/>
      </dsp:txXfrm>
    </dsp:sp>
    <dsp:sp modelId="{BECA24A7-A9FF-422D-AF6D-5B0E112A49DF}">
      <dsp:nvSpPr>
        <dsp:cNvPr id="0" name=""/>
        <dsp:cNvSpPr/>
      </dsp:nvSpPr>
      <dsp:spPr>
        <a:xfrm>
          <a:off x="4802645" y="1866902"/>
          <a:ext cx="2677183" cy="27813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3"/>
              </a:solidFill>
            </a:rPr>
            <a:t>Addressing social determinants of health</a:t>
          </a:r>
          <a:endParaRPr lang="en-US" sz="2100" b="1" kern="1200" dirty="0">
            <a:solidFill>
              <a:schemeClr val="accent3"/>
            </a:solidFill>
          </a:endParaRPr>
        </a:p>
      </dsp:txBody>
      <dsp:txXfrm>
        <a:off x="5194709" y="2274214"/>
        <a:ext cx="1893055" cy="196667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70858" cy="468630"/>
          </a:xfrm>
          <a:prstGeom prst="rect">
            <a:avLst/>
          </a:prstGeom>
          <a:noFill/>
          <a:ln>
            <a:noFill/>
          </a:ln>
        </p:spPr>
        <p:txBody>
          <a:bodyPr lIns="94028" tIns="94028" rIns="94028" bIns="94028" anchor="t" anchorCtr="0"/>
          <a:lstStyle>
            <a:lvl1pPr marL="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1pPr>
            <a:lvl2pPr marL="470213"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40427"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41064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8085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351068"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29149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70213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58299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3" name="Shape 3"/>
          <p:cNvSpPr txBox="1">
            <a:spLocks noGrp="1"/>
          </p:cNvSpPr>
          <p:nvPr>
            <p:ph type="dt" idx="10"/>
          </p:nvPr>
        </p:nvSpPr>
        <p:spPr>
          <a:xfrm>
            <a:off x="4014100" y="0"/>
            <a:ext cx="3070858" cy="468630"/>
          </a:xfrm>
          <a:prstGeom prst="rect">
            <a:avLst/>
          </a:prstGeom>
          <a:noFill/>
          <a:ln>
            <a:noFill/>
          </a:ln>
        </p:spPr>
        <p:txBody>
          <a:bodyPr lIns="94028" tIns="94028" rIns="94028" bIns="94028" anchor="t" anchorCtr="0"/>
          <a:lstStyle>
            <a:lvl1pPr marL="0" marR="0" indent="0" algn="r" rtl="0">
              <a:lnSpc>
                <a:spcPct val="100000"/>
              </a:lnSpc>
              <a:spcBef>
                <a:spcPts val="0"/>
              </a:spcBef>
              <a:spcAft>
                <a:spcPts val="0"/>
              </a:spcAft>
              <a:defRPr sz="1200" b="0" i="0" u="none" strike="noStrike" cap="none" baseline="0">
                <a:solidFill>
                  <a:srgbClr val="000000"/>
                </a:solidFill>
                <a:latin typeface="Arial"/>
                <a:ea typeface="Arial"/>
                <a:cs typeface="Arial"/>
                <a:sym typeface="Arial"/>
              </a:defRPr>
            </a:lvl1pPr>
            <a:lvl2pPr marL="470213"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40427"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41064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8085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351068"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29149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70213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58299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708661" y="4451986"/>
            <a:ext cx="5669279" cy="4217670"/>
          </a:xfrm>
          <a:prstGeom prst="rect">
            <a:avLst/>
          </a:prstGeom>
          <a:noFill/>
          <a:ln>
            <a:noFill/>
          </a:ln>
        </p:spPr>
        <p:txBody>
          <a:bodyPr lIns="94028" tIns="94028" rIns="94028" bIns="94028"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902342"/>
            <a:ext cx="3070858" cy="468630"/>
          </a:xfrm>
          <a:prstGeom prst="rect">
            <a:avLst/>
          </a:prstGeom>
          <a:noFill/>
          <a:ln>
            <a:noFill/>
          </a:ln>
        </p:spPr>
        <p:txBody>
          <a:bodyPr lIns="94028" tIns="94028" rIns="94028" bIns="94028" anchor="b" anchorCtr="0"/>
          <a:lstStyle>
            <a:lvl1pPr marL="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1pPr>
            <a:lvl2pPr marL="470213"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40427"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41064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8085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351068"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29149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702135"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58299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4014100" y="8902342"/>
            <a:ext cx="3070858" cy="468630"/>
          </a:xfrm>
          <a:prstGeom prst="rect">
            <a:avLst/>
          </a:prstGeom>
          <a:noFill/>
          <a:ln>
            <a:noFill/>
          </a:ln>
        </p:spPr>
        <p:txBody>
          <a:bodyPr lIns="94028" tIns="47001" rIns="94028" bIns="47001" anchor="b" anchorCtr="0">
            <a:noAutofit/>
          </a:bodyPr>
          <a:lstStyle/>
          <a:p>
            <a:pPr algn="r">
              <a:buClr>
                <a:srgbClr val="000000"/>
              </a:buClr>
              <a:buSzPct val="25000"/>
            </a:pPr>
            <a:fld id="{00000000-1234-1234-1234-123412341234}" type="slidenum">
              <a:rPr lang="en-US" sz="1200" smtClean="0"/>
              <a:pPr algn="r">
                <a:buClr>
                  <a:srgbClr val="000000"/>
                </a:buClr>
                <a:buSzPct val="25000"/>
              </a:pPr>
              <a:t>‹#›</a:t>
            </a:fld>
            <a:endParaRPr lang="en-US" sz="1200"/>
          </a:p>
        </p:txBody>
      </p:sp>
    </p:spTree>
    <p:extLst>
      <p:ext uri="{BB962C8B-B14F-4D97-AF65-F5344CB8AC3E}">
        <p14:creationId xmlns:p14="http://schemas.microsoft.com/office/powerpoint/2010/main" val="24470152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r>
              <a:rPr lang="en-US" dirty="0"/>
              <a:t>Basic Outline:</a:t>
            </a:r>
          </a:p>
          <a:p>
            <a:endParaRPr dirty="0"/>
          </a:p>
          <a:p>
            <a:pPr marL="470213" marR="0" lvl="0" indent="-235107" algn="l" defTabSz="914400" rtl="0" eaLnBrk="1" fontAlgn="auto" latinLnBrk="0" hangingPunct="1">
              <a:lnSpc>
                <a:spcPct val="100000"/>
              </a:lnSpc>
              <a:spcBef>
                <a:spcPts val="0"/>
              </a:spcBef>
              <a:spcAft>
                <a:spcPts val="0"/>
              </a:spcAft>
              <a:buClrTx/>
              <a:buSzTx/>
              <a:buFontTx/>
              <a:buNone/>
              <a:tabLst/>
              <a:defRPr/>
            </a:pPr>
            <a:r>
              <a:rPr lang="en-US" dirty="0" smtClean="0"/>
              <a:t>We think we are working a lot on the same issues and we would</a:t>
            </a:r>
            <a:r>
              <a:rPr lang="en-US" baseline="0" dirty="0" smtClean="0"/>
              <a:t> like to work in tandem with you.</a:t>
            </a:r>
            <a:r>
              <a:rPr lang="en-US" dirty="0" smtClean="0"/>
              <a:t/>
            </a:r>
            <a:br>
              <a:rPr lang="en-US" dirty="0" smtClean="0"/>
            </a:br>
            <a:endParaRPr lang="en-US" dirty="0" smtClean="0"/>
          </a:p>
          <a:p>
            <a:pPr marL="470213" indent="-235107"/>
            <a:r>
              <a:rPr lang="en-US" dirty="0" smtClean="0"/>
              <a:t>SBHC </a:t>
            </a:r>
            <a:r>
              <a:rPr lang="en-US" dirty="0"/>
              <a:t>101 (slides 3-6)</a:t>
            </a:r>
          </a:p>
          <a:p>
            <a:pPr marL="470213" indent="-235107"/>
            <a:r>
              <a:rPr lang="en-US" dirty="0"/>
              <a:t>What SBHCs can do (slides 7-11)</a:t>
            </a:r>
          </a:p>
          <a:p>
            <a:pPr marL="470213" indent="-235107"/>
            <a:r>
              <a:rPr lang="en-US" dirty="0"/>
              <a:t>Successful Programs (slides 7-11)</a:t>
            </a:r>
          </a:p>
          <a:p>
            <a:pPr marL="470213" indent="-235107"/>
            <a:r>
              <a:rPr lang="en-US" dirty="0"/>
              <a:t>Benefits to HPs (slides 12)</a:t>
            </a:r>
          </a:p>
          <a:p>
            <a:pPr marL="470213" indent="-235107"/>
            <a:r>
              <a:rPr lang="en-US" dirty="0"/>
              <a:t>Where are there more opportunities (??)</a:t>
            </a:r>
          </a:p>
          <a:p>
            <a:pPr marL="470213" indent="-235107"/>
            <a:r>
              <a:rPr lang="en-US" dirty="0"/>
              <a:t>Next steps/asks</a:t>
            </a:r>
          </a:p>
        </p:txBody>
      </p:sp>
      <p:sp>
        <p:nvSpPr>
          <p:cNvPr id="25" name="Shape 2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614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708661" y="4451985"/>
            <a:ext cx="5669279" cy="4217670"/>
          </a:xfrm>
          <a:prstGeom prst="rect">
            <a:avLst/>
          </a:prstGeom>
        </p:spPr>
        <p:txBody>
          <a:bodyPr lIns="94031" tIns="94031" rIns="94031" bIns="94031" anchor="ctr" anchorCtr="0">
            <a:noAutofit/>
          </a:bodyPr>
          <a:lstStyle/>
          <a:p>
            <a:r>
              <a:rPr lang="en-US" dirty="0" smtClean="0"/>
              <a:t>Centro Medico Coachella’s Fit &amp; Healthy Program at Coachella Valley High:</a:t>
            </a:r>
          </a:p>
          <a:p>
            <a:endParaRPr lang="en-US" dirty="0" smtClean="0"/>
          </a:p>
          <a:p>
            <a:r>
              <a:rPr lang="en-US" dirty="0" smtClean="0"/>
              <a:t>-Screening entire 9th grade to identify students with high BMI%</a:t>
            </a:r>
          </a:p>
          <a:p>
            <a:r>
              <a:rPr lang="en-US" dirty="0" smtClean="0"/>
              <a:t>-Connecting to individual care</a:t>
            </a:r>
          </a:p>
          <a:p>
            <a:r>
              <a:rPr lang="en-US" dirty="0" smtClean="0"/>
              <a:t>-Using groups to support healthy behaviors</a:t>
            </a:r>
          </a:p>
          <a:p>
            <a:r>
              <a:rPr lang="en-US" dirty="0" smtClean="0"/>
              <a:t>-Engaging parents to change home environment</a:t>
            </a:r>
          </a:p>
          <a:p>
            <a:endParaRPr dirty="0"/>
          </a:p>
        </p:txBody>
      </p:sp>
      <p:sp>
        <p:nvSpPr>
          <p:cNvPr id="86" name="Shape 86"/>
          <p:cNvSpPr txBox="1">
            <a:spLocks noGrp="1"/>
          </p:cNvSpPr>
          <p:nvPr>
            <p:ph type="sldNum" idx="12"/>
          </p:nvPr>
        </p:nvSpPr>
        <p:spPr>
          <a:xfrm>
            <a:off x="4014100" y="8902341"/>
            <a:ext cx="3070859" cy="468630"/>
          </a:xfrm>
          <a:prstGeom prst="rect">
            <a:avLst/>
          </a:prstGeom>
        </p:spPr>
        <p:txBody>
          <a:bodyPr lIns="94031" tIns="47002" rIns="94031" bIns="47002" anchor="b" anchorCtr="0">
            <a:noAutofit/>
          </a:bodyPr>
          <a:lstStyle/>
          <a:p>
            <a:pPr>
              <a:buClr>
                <a:srgbClr val="000000"/>
              </a:buClr>
              <a:buSzPct val="25000"/>
            </a:pPr>
            <a:fld id="{00000000-1234-1234-1234-123412341234}" type="slidenum">
              <a:rPr lang="en-US"/>
              <a:pPr>
                <a:buClr>
                  <a:srgbClr val="000000"/>
                </a:buClr>
                <a:buSzPct val="25000"/>
              </a:pPr>
              <a:t>10</a:t>
            </a:fld>
            <a:endParaRPr lang="en-US"/>
          </a:p>
        </p:txBody>
      </p:sp>
    </p:spTree>
    <p:extLst>
      <p:ext uri="{BB962C8B-B14F-4D97-AF65-F5344CB8AC3E}">
        <p14:creationId xmlns:p14="http://schemas.microsoft.com/office/powerpoint/2010/main" val="157390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08661" y="4451985"/>
            <a:ext cx="5669279" cy="4217670"/>
          </a:xfrm>
          <a:prstGeom prst="rect">
            <a:avLst/>
          </a:prstGeom>
        </p:spPr>
        <p:txBody>
          <a:bodyPr lIns="94031" tIns="94031" rIns="94031" bIns="94031" anchor="ctr" anchorCtr="0">
            <a:noAutofit/>
          </a:bodyPr>
          <a:lstStyle/>
          <a:p>
            <a:r>
              <a:rPr lang="en-US" dirty="0" err="1" smtClean="0"/>
              <a:t>Havenscourt</a:t>
            </a:r>
            <a:r>
              <a:rPr lang="en-US" dirty="0" smtClean="0"/>
              <a:t> SBHC &amp; Alameda Alliance for Health</a:t>
            </a:r>
          </a:p>
          <a:p>
            <a:endParaRPr lang="en-US" dirty="0" smtClean="0"/>
          </a:p>
          <a:p>
            <a:r>
              <a:rPr lang="en-US" dirty="0" smtClean="0"/>
              <a:t>-</a:t>
            </a:r>
            <a:r>
              <a:rPr lang="en-US" baseline="0" dirty="0" smtClean="0"/>
              <a:t> </a:t>
            </a:r>
            <a:r>
              <a:rPr lang="en-US" dirty="0" smtClean="0"/>
              <a:t>Implementing evidence-based nutrition education in the classroom</a:t>
            </a:r>
          </a:p>
          <a:p>
            <a:r>
              <a:rPr lang="en-US" dirty="0" smtClean="0"/>
              <a:t>- Measuring increase in knowledge and behavior change of participants</a:t>
            </a:r>
          </a:p>
          <a:p>
            <a:r>
              <a:rPr lang="en-US" dirty="0" smtClean="0"/>
              <a:t>- Sharing member information with Alameda Alliance</a:t>
            </a:r>
          </a:p>
          <a:p>
            <a:endParaRPr dirty="0"/>
          </a:p>
        </p:txBody>
      </p:sp>
      <p:sp>
        <p:nvSpPr>
          <p:cNvPr id="95" name="Shape 95"/>
          <p:cNvSpPr txBox="1">
            <a:spLocks noGrp="1"/>
          </p:cNvSpPr>
          <p:nvPr>
            <p:ph type="sldNum" idx="12"/>
          </p:nvPr>
        </p:nvSpPr>
        <p:spPr>
          <a:xfrm>
            <a:off x="4014100" y="8902341"/>
            <a:ext cx="3070859" cy="468630"/>
          </a:xfrm>
          <a:prstGeom prst="rect">
            <a:avLst/>
          </a:prstGeom>
        </p:spPr>
        <p:txBody>
          <a:bodyPr lIns="94031" tIns="47002" rIns="94031" bIns="47002" anchor="b" anchorCtr="0">
            <a:noAutofit/>
          </a:bodyPr>
          <a:lstStyle/>
          <a:p>
            <a:fld id="{00000000-1234-1234-1234-123412341234}" type="slidenum">
              <a:rPr lang="en-US"/>
              <a:pPr/>
              <a:t>11</a:t>
            </a:fld>
            <a:endParaRPr lang="en-US"/>
          </a:p>
        </p:txBody>
      </p:sp>
    </p:spTree>
    <p:extLst>
      <p:ext uri="{BB962C8B-B14F-4D97-AF65-F5344CB8AC3E}">
        <p14:creationId xmlns:p14="http://schemas.microsoft.com/office/powerpoint/2010/main" val="205012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708661" y="4451985"/>
            <a:ext cx="5669279" cy="4217670"/>
          </a:xfrm>
          <a:prstGeom prst="rect">
            <a:avLst/>
          </a:prstGeom>
        </p:spPr>
        <p:txBody>
          <a:bodyPr lIns="94031" tIns="94031" rIns="94031" bIns="94031" anchor="ctr" anchorCtr="0">
            <a:noAutofit/>
          </a:bodyPr>
          <a:lstStyle/>
          <a:p>
            <a:r>
              <a:rPr lang="en-US" dirty="0" smtClean="0"/>
              <a:t>Bakersfield City School District &amp; Kern Health Systems</a:t>
            </a:r>
          </a:p>
          <a:p>
            <a:endParaRPr lang="en-US" dirty="0" smtClean="0"/>
          </a:p>
          <a:p>
            <a:r>
              <a:rPr lang="en-US" dirty="0" smtClean="0"/>
              <a:t>- District nurses identify students with asthma</a:t>
            </a:r>
          </a:p>
          <a:p>
            <a:r>
              <a:rPr lang="en-US" dirty="0" smtClean="0"/>
              <a:t>- Engage parents/families via home visits</a:t>
            </a:r>
          </a:p>
          <a:p>
            <a:r>
              <a:rPr lang="en-US" dirty="0" smtClean="0"/>
              <a:t>- Conduct classroom education</a:t>
            </a:r>
          </a:p>
          <a:p>
            <a:r>
              <a:rPr lang="en-US" dirty="0" smtClean="0"/>
              <a:t>- Provide individual care and medical case management</a:t>
            </a:r>
          </a:p>
          <a:p>
            <a:r>
              <a:rPr lang="en-US" dirty="0" smtClean="0"/>
              <a:t>- Share member data with Kern Health Systems</a:t>
            </a:r>
          </a:p>
          <a:p>
            <a:endParaRPr dirty="0"/>
          </a:p>
        </p:txBody>
      </p:sp>
      <p:sp>
        <p:nvSpPr>
          <p:cNvPr id="104" name="Shape 104"/>
          <p:cNvSpPr txBox="1">
            <a:spLocks noGrp="1"/>
          </p:cNvSpPr>
          <p:nvPr>
            <p:ph type="sldNum" idx="12"/>
          </p:nvPr>
        </p:nvSpPr>
        <p:spPr>
          <a:xfrm>
            <a:off x="4014100" y="8902341"/>
            <a:ext cx="3070859" cy="468630"/>
          </a:xfrm>
          <a:prstGeom prst="rect">
            <a:avLst/>
          </a:prstGeom>
        </p:spPr>
        <p:txBody>
          <a:bodyPr lIns="94031" tIns="47002" rIns="94031" bIns="47002" anchor="b" anchorCtr="0">
            <a:noAutofit/>
          </a:bodyPr>
          <a:lstStyle/>
          <a:p>
            <a:fld id="{00000000-1234-1234-1234-123412341234}" type="slidenum">
              <a:rPr lang="en-US"/>
              <a:pPr/>
              <a:t>12</a:t>
            </a:fld>
            <a:endParaRPr lang="en-US"/>
          </a:p>
        </p:txBody>
      </p:sp>
    </p:spTree>
    <p:extLst>
      <p:ext uri="{BB962C8B-B14F-4D97-AF65-F5344CB8AC3E}">
        <p14:creationId xmlns:p14="http://schemas.microsoft.com/office/powerpoint/2010/main" val="200712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r>
              <a:rPr lang="en-US" dirty="0" smtClean="0"/>
              <a:t>Hawthorne Middle in Oakland</a:t>
            </a:r>
          </a:p>
          <a:p>
            <a:endParaRPr lang="en-US" dirty="0" smtClean="0"/>
          </a:p>
          <a:p>
            <a:r>
              <a:rPr lang="en-US" dirty="0" smtClean="0"/>
              <a:t>-Trauma screening administered in classrooms</a:t>
            </a:r>
          </a:p>
          <a:p>
            <a:r>
              <a:rPr lang="en-US" dirty="0" smtClean="0"/>
              <a:t>-Students dealing with mild/moderate symptoms of trauma are given care at school</a:t>
            </a:r>
          </a:p>
          <a:p>
            <a:r>
              <a:rPr lang="en-US" dirty="0" smtClean="0"/>
              <a:t>-Students needing specialty care are referred to community partners</a:t>
            </a:r>
          </a:p>
          <a:p>
            <a:r>
              <a:rPr lang="en-US" dirty="0" smtClean="0"/>
              <a:t>-All students are connected to primary care</a:t>
            </a:r>
          </a:p>
          <a:p>
            <a:endParaRPr dirty="0"/>
          </a:p>
        </p:txBody>
      </p:sp>
      <p:sp>
        <p:nvSpPr>
          <p:cNvPr id="113" name="Shape 113"/>
          <p:cNvSpPr txBox="1">
            <a:spLocks noGrp="1"/>
          </p:cNvSpPr>
          <p:nvPr>
            <p:ph type="sldNum" idx="12"/>
          </p:nvPr>
        </p:nvSpPr>
        <p:spPr>
          <a:xfrm>
            <a:off x="4014100" y="8902342"/>
            <a:ext cx="3070858" cy="468630"/>
          </a:xfrm>
          <a:prstGeom prst="rect">
            <a:avLst/>
          </a:prstGeom>
        </p:spPr>
        <p:txBody>
          <a:bodyPr lIns="94028" tIns="47001" rIns="94028" bIns="47001" anchor="b" anchorCtr="0">
            <a:noAutofit/>
          </a:bodyPr>
          <a:lstStyle/>
          <a:p>
            <a:fld id="{00000000-1234-1234-1234-123412341234}" type="slidenum">
              <a:rPr lang="en-US"/>
              <a:pPr/>
              <a:t>13</a:t>
            </a:fld>
            <a:endParaRPr lang="en-US"/>
          </a:p>
        </p:txBody>
      </p:sp>
    </p:spTree>
    <p:extLst>
      <p:ext uri="{BB962C8B-B14F-4D97-AF65-F5344CB8AC3E}">
        <p14:creationId xmlns:p14="http://schemas.microsoft.com/office/powerpoint/2010/main" val="110570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endParaRPr/>
          </a:p>
        </p:txBody>
      </p:sp>
      <p:sp>
        <p:nvSpPr>
          <p:cNvPr id="129" name="Shape 129"/>
          <p:cNvSpPr txBox="1">
            <a:spLocks noGrp="1"/>
          </p:cNvSpPr>
          <p:nvPr>
            <p:ph type="sldNum" idx="12"/>
          </p:nvPr>
        </p:nvSpPr>
        <p:spPr>
          <a:xfrm>
            <a:off x="4014100" y="8902342"/>
            <a:ext cx="3070858" cy="468630"/>
          </a:xfrm>
          <a:prstGeom prst="rect">
            <a:avLst/>
          </a:prstGeom>
        </p:spPr>
        <p:txBody>
          <a:bodyPr lIns="94028" tIns="47001" rIns="94028" bIns="47001" anchor="b" anchorCtr="0">
            <a:noAutofit/>
          </a:bodyPr>
          <a:lstStyle/>
          <a:p>
            <a:fld id="{00000000-1234-1234-1234-123412341234}" type="slidenum">
              <a:rPr lang="en-US"/>
              <a:pPr/>
              <a:t>14</a:t>
            </a:fld>
            <a:endParaRPr lang="en-US"/>
          </a:p>
        </p:txBody>
      </p:sp>
    </p:spTree>
    <p:extLst>
      <p:ext uri="{BB962C8B-B14F-4D97-AF65-F5344CB8AC3E}">
        <p14:creationId xmlns:p14="http://schemas.microsoft.com/office/powerpoint/2010/main" val="94093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endParaRPr/>
          </a:p>
        </p:txBody>
      </p:sp>
      <p:sp>
        <p:nvSpPr>
          <p:cNvPr id="136" name="Shape 136"/>
          <p:cNvSpPr txBox="1">
            <a:spLocks noGrp="1"/>
          </p:cNvSpPr>
          <p:nvPr>
            <p:ph type="sldNum" idx="12"/>
          </p:nvPr>
        </p:nvSpPr>
        <p:spPr>
          <a:xfrm>
            <a:off x="4014100" y="8902342"/>
            <a:ext cx="3070858" cy="468630"/>
          </a:xfrm>
          <a:prstGeom prst="rect">
            <a:avLst/>
          </a:prstGeom>
        </p:spPr>
        <p:txBody>
          <a:bodyPr lIns="94028" tIns="47001" rIns="94028" bIns="47001" anchor="b" anchorCtr="0">
            <a:noAutofit/>
          </a:bodyPr>
          <a:lstStyle/>
          <a:p>
            <a:fld id="{00000000-1234-1234-1234-123412341234}" type="slidenum">
              <a:rPr lang="en-US"/>
              <a:pPr/>
              <a:t>15</a:t>
            </a:fld>
            <a:endParaRPr lang="en-US"/>
          </a:p>
        </p:txBody>
      </p:sp>
    </p:spTree>
    <p:extLst>
      <p:ext uri="{BB962C8B-B14F-4D97-AF65-F5344CB8AC3E}">
        <p14:creationId xmlns:p14="http://schemas.microsoft.com/office/powerpoint/2010/main" val="429308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endParaRPr/>
          </a:p>
        </p:txBody>
      </p:sp>
      <p:sp>
        <p:nvSpPr>
          <p:cNvPr id="136" name="Shape 136"/>
          <p:cNvSpPr txBox="1">
            <a:spLocks noGrp="1"/>
          </p:cNvSpPr>
          <p:nvPr>
            <p:ph type="sldNum" idx="12"/>
          </p:nvPr>
        </p:nvSpPr>
        <p:spPr>
          <a:xfrm>
            <a:off x="4014100" y="8902342"/>
            <a:ext cx="3070858" cy="468630"/>
          </a:xfrm>
          <a:prstGeom prst="rect">
            <a:avLst/>
          </a:prstGeom>
        </p:spPr>
        <p:txBody>
          <a:bodyPr lIns="94028" tIns="47001" rIns="94028" bIns="47001" anchor="b" anchorCtr="0">
            <a:noAutofit/>
          </a:bodyPr>
          <a:lstStyle/>
          <a:p>
            <a:fld id="{00000000-1234-1234-1234-123412341234}" type="slidenum">
              <a:rPr lang="en-US"/>
              <a:pPr/>
              <a:t>16</a:t>
            </a:fld>
            <a:endParaRPr lang="en-US"/>
          </a:p>
        </p:txBody>
      </p:sp>
    </p:spTree>
    <p:extLst>
      <p:ext uri="{BB962C8B-B14F-4D97-AF65-F5344CB8AC3E}">
        <p14:creationId xmlns:p14="http://schemas.microsoft.com/office/powerpoint/2010/main" val="359805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endParaRPr/>
          </a:p>
        </p:txBody>
      </p:sp>
      <p:sp>
        <p:nvSpPr>
          <p:cNvPr id="136" name="Shape 136"/>
          <p:cNvSpPr txBox="1">
            <a:spLocks noGrp="1"/>
          </p:cNvSpPr>
          <p:nvPr>
            <p:ph type="sldNum" idx="12"/>
          </p:nvPr>
        </p:nvSpPr>
        <p:spPr>
          <a:xfrm>
            <a:off x="4014100" y="8902342"/>
            <a:ext cx="3070858" cy="468630"/>
          </a:xfrm>
          <a:prstGeom prst="rect">
            <a:avLst/>
          </a:prstGeom>
        </p:spPr>
        <p:txBody>
          <a:bodyPr lIns="94028" tIns="47001" rIns="94028" bIns="47001" anchor="b" anchorCtr="0">
            <a:noAutofit/>
          </a:bodyPr>
          <a:lstStyle/>
          <a:p>
            <a:fld id="{00000000-1234-1234-1234-123412341234}" type="slidenum">
              <a:rPr lang="en-US"/>
              <a:pPr/>
              <a:t>17</a:t>
            </a:fld>
            <a:endParaRPr lang="en-US"/>
          </a:p>
        </p:txBody>
      </p:sp>
    </p:spTree>
    <p:extLst>
      <p:ext uri="{BB962C8B-B14F-4D97-AF65-F5344CB8AC3E}">
        <p14:creationId xmlns:p14="http://schemas.microsoft.com/office/powerpoint/2010/main" val="223838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pPr algn="r">
                <a:buClr>
                  <a:srgbClr val="000000"/>
                </a:buClr>
                <a:buSzPct val="25000"/>
              </a:pPr>
              <a:t>2</a:t>
            </a:fld>
            <a:endParaRPr lang="en-US" sz="1200"/>
          </a:p>
        </p:txBody>
      </p:sp>
    </p:spTree>
    <p:extLst>
      <p:ext uri="{BB962C8B-B14F-4D97-AF65-F5344CB8AC3E}">
        <p14:creationId xmlns:p14="http://schemas.microsoft.com/office/powerpoint/2010/main" val="94622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endParaRPr/>
          </a:p>
        </p:txBody>
      </p:sp>
      <p:sp>
        <p:nvSpPr>
          <p:cNvPr id="42" name="Shape 42"/>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459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p:nvPr/>
        </p:nvSpPr>
        <p:spPr>
          <a:xfrm>
            <a:off x="4014100" y="8902342"/>
            <a:ext cx="3070858" cy="468630"/>
          </a:xfrm>
          <a:prstGeom prst="rect">
            <a:avLst/>
          </a:prstGeom>
          <a:noFill/>
          <a:ln>
            <a:noFill/>
          </a:ln>
        </p:spPr>
        <p:txBody>
          <a:bodyPr lIns="94028" tIns="47001" rIns="94028" bIns="47001" anchor="b" anchorCtr="0">
            <a:noAutofit/>
          </a:bodyPr>
          <a:lstStyle/>
          <a:p>
            <a:pPr algn="r">
              <a:buClr>
                <a:srgbClr val="000000"/>
              </a:buClr>
              <a:buSzPct val="25000"/>
            </a:pPr>
            <a:fld id="{00000000-1234-1234-1234-123412341234}" type="slidenum">
              <a:rPr lang="en-US" sz="1800"/>
              <a:pPr algn="r">
                <a:buClr>
                  <a:srgbClr val="000000"/>
                </a:buClr>
                <a:buSzPct val="25000"/>
              </a:pPr>
              <a:t>4</a:t>
            </a:fld>
            <a:endParaRPr lang="en-US" sz="1800"/>
          </a:p>
        </p:txBody>
      </p:sp>
      <p:sp>
        <p:nvSpPr>
          <p:cNvPr id="50" name="Shape 50"/>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 name="Shape 51"/>
          <p:cNvSpPr txBox="1">
            <a:spLocks noGrp="1"/>
          </p:cNvSpPr>
          <p:nvPr>
            <p:ph type="body" idx="1"/>
          </p:nvPr>
        </p:nvSpPr>
        <p:spPr>
          <a:xfrm>
            <a:off x="944881" y="4451986"/>
            <a:ext cx="5196839" cy="4217670"/>
          </a:xfrm>
          <a:prstGeom prst="rect">
            <a:avLst/>
          </a:prstGeom>
          <a:noFill/>
          <a:ln>
            <a:noFill/>
          </a:ln>
        </p:spPr>
        <p:txBody>
          <a:bodyPr lIns="94028" tIns="47001" rIns="94028" bIns="47001" anchor="t" anchorCtr="0">
            <a:noAutofit/>
          </a:bodyPr>
          <a:lstStyle/>
          <a:p>
            <a:r>
              <a:rPr lang="en-US" dirty="0" smtClean="0"/>
              <a:t>School-based health centers </a:t>
            </a:r>
            <a:r>
              <a:rPr lang="en-US" dirty="0"/>
              <a:t>are effective because they put health care where students already spend most of their time – at school. They offer:</a:t>
            </a:r>
            <a:endParaRPr lang="en-US" dirty="0" smtClean="0"/>
          </a:p>
          <a:p>
            <a:pPr marL="176330" indent="-176330">
              <a:buFont typeface="Arial" panose="020B0604020202020204" pitchFamily="34" charset="0"/>
              <a:buChar char="•"/>
            </a:pPr>
            <a:r>
              <a:rPr lang="en-US" dirty="0" smtClean="0"/>
              <a:t>Enhanced access to health care by bringing it directly to where students and families are and conducting active school-based outreach to connect students with care.</a:t>
            </a:r>
          </a:p>
          <a:p>
            <a:pPr marL="176330" indent="-176330">
              <a:buFont typeface="Arial" panose="020B0604020202020204" pitchFamily="34" charset="0"/>
              <a:buChar char="•"/>
            </a:pPr>
            <a:r>
              <a:rPr lang="en-US" dirty="0" smtClean="0"/>
              <a:t>Stronger prevention and population health by connecting clinical care with public health approaches such as group and classroom education, school wide screenings and prevention programs, or efforts to address the social determinants of health.</a:t>
            </a:r>
          </a:p>
          <a:p>
            <a:pPr marL="176330" indent="-176330">
              <a:buFont typeface="Arial" panose="020B0604020202020204" pitchFamily="34" charset="0"/>
              <a:buChar char="•"/>
            </a:pPr>
            <a:r>
              <a:rPr lang="en-US" dirty="0" smtClean="0"/>
              <a:t>Intensive support for the highest need students by being present on a daily basis to manage chronic disease, address behavioral health issues, deal with crises, and help students and families access resources.</a:t>
            </a:r>
          </a:p>
          <a:p>
            <a:pPr marL="176330" indent="-176330">
              <a:buFont typeface="Arial" panose="020B0604020202020204" pitchFamily="34" charset="0"/>
              <a:buChar char="•"/>
            </a:pPr>
            <a:r>
              <a:rPr lang="en-US" dirty="0" smtClean="0"/>
              <a:t>Support for the school’s mission to improve academic achievement by working together to address absenteeism, school climate, and classroom behavior and performance.</a:t>
            </a:r>
          </a:p>
          <a:p>
            <a:pPr marL="176330" indent="-176330">
              <a:buFont typeface="Arial" panose="020B0604020202020204" pitchFamily="34" charset="0"/>
              <a:buChar char="•"/>
            </a:pPr>
            <a:r>
              <a:rPr lang="en-US" dirty="0" smtClean="0"/>
              <a:t>Integration into the health care system by communicating and coordinating care with other providers and payers.</a:t>
            </a:r>
            <a:endParaRPr dirty="0"/>
          </a:p>
        </p:txBody>
      </p:sp>
    </p:spTree>
    <p:extLst>
      <p:ext uri="{BB962C8B-B14F-4D97-AF65-F5344CB8AC3E}">
        <p14:creationId xmlns:p14="http://schemas.microsoft.com/office/powerpoint/2010/main" val="67225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p:nvPr/>
        </p:nvSpPr>
        <p:spPr>
          <a:xfrm>
            <a:off x="4014100" y="8902342"/>
            <a:ext cx="3070858" cy="468630"/>
          </a:xfrm>
          <a:prstGeom prst="rect">
            <a:avLst/>
          </a:prstGeom>
          <a:noFill/>
          <a:ln>
            <a:noFill/>
          </a:ln>
        </p:spPr>
        <p:txBody>
          <a:bodyPr lIns="94028" tIns="47001" rIns="94028" bIns="47001" anchor="b" anchorCtr="0">
            <a:noAutofit/>
          </a:bodyPr>
          <a:lstStyle/>
          <a:p>
            <a:pPr algn="r">
              <a:buClr>
                <a:srgbClr val="000000"/>
              </a:buClr>
              <a:buSzPct val="25000"/>
            </a:pPr>
            <a:fld id="{00000000-1234-1234-1234-123412341234}" type="slidenum">
              <a:rPr lang="en-US" sz="1800"/>
              <a:pPr algn="r">
                <a:buClr>
                  <a:srgbClr val="000000"/>
                </a:buClr>
                <a:buSzPct val="25000"/>
              </a:pPr>
              <a:t>5</a:t>
            </a:fld>
            <a:endParaRPr lang="en-US" sz="1800"/>
          </a:p>
        </p:txBody>
      </p:sp>
      <p:sp>
        <p:nvSpPr>
          <p:cNvPr id="76" name="Shape 76"/>
          <p:cNvSpPr>
            <a:spLocks noGrp="1" noRot="1" noChangeAspect="1"/>
          </p:cNvSpPr>
          <p:nvPr>
            <p:ph type="sldImg" idx="2"/>
          </p:nvPr>
        </p:nvSpPr>
        <p:spPr>
          <a:xfrm>
            <a:off x="1201738"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7" name="Shape 77"/>
          <p:cNvSpPr txBox="1">
            <a:spLocks noGrp="1"/>
          </p:cNvSpPr>
          <p:nvPr>
            <p:ph type="body" idx="1"/>
          </p:nvPr>
        </p:nvSpPr>
        <p:spPr>
          <a:xfrm>
            <a:off x="708661" y="4451986"/>
            <a:ext cx="5669279" cy="4217670"/>
          </a:xfrm>
          <a:prstGeom prst="rect">
            <a:avLst/>
          </a:prstGeom>
          <a:noFill/>
          <a:ln>
            <a:noFill/>
          </a:ln>
        </p:spPr>
        <p:txBody>
          <a:bodyPr lIns="94028" tIns="47001" rIns="94028" bIns="47001" anchor="t" anchorCtr="0">
            <a:noAutofit/>
          </a:bodyPr>
          <a:lstStyle/>
          <a:p>
            <a:endParaRPr/>
          </a:p>
        </p:txBody>
      </p:sp>
    </p:spTree>
    <p:extLst>
      <p:ext uri="{BB962C8B-B14F-4D97-AF65-F5344CB8AC3E}">
        <p14:creationId xmlns:p14="http://schemas.microsoft.com/office/powerpoint/2010/main" val="317892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p:nvPr/>
        </p:nvSpPr>
        <p:spPr>
          <a:xfrm>
            <a:off x="4014100" y="8902342"/>
            <a:ext cx="3070858" cy="468630"/>
          </a:xfrm>
          <a:prstGeom prst="rect">
            <a:avLst/>
          </a:prstGeom>
          <a:noFill/>
          <a:ln>
            <a:noFill/>
          </a:ln>
        </p:spPr>
        <p:txBody>
          <a:bodyPr lIns="94028" tIns="47001" rIns="94028" bIns="47001" anchor="b" anchorCtr="0">
            <a:noAutofit/>
          </a:bodyPr>
          <a:lstStyle/>
          <a:p>
            <a:pPr algn="r">
              <a:buClr>
                <a:srgbClr val="000000"/>
              </a:buClr>
              <a:buSzPct val="25000"/>
            </a:pPr>
            <a:fld id="{00000000-1234-1234-1234-123412341234}" type="slidenum">
              <a:rPr lang="en-US" sz="1800"/>
              <a:pPr algn="r">
                <a:buClr>
                  <a:srgbClr val="000000"/>
                </a:buClr>
                <a:buSzPct val="25000"/>
              </a:pPr>
              <a:t>6</a:t>
            </a:fld>
            <a:endParaRPr lang="en-US" sz="1800"/>
          </a:p>
        </p:txBody>
      </p:sp>
      <p:sp>
        <p:nvSpPr>
          <p:cNvPr id="67" name="Shape 6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8" name="Shape 68"/>
          <p:cNvSpPr txBox="1">
            <a:spLocks noGrp="1"/>
          </p:cNvSpPr>
          <p:nvPr>
            <p:ph type="body" idx="1"/>
          </p:nvPr>
        </p:nvSpPr>
        <p:spPr>
          <a:xfrm>
            <a:off x="708661" y="4451986"/>
            <a:ext cx="5669279" cy="4217670"/>
          </a:xfrm>
          <a:prstGeom prst="rect">
            <a:avLst/>
          </a:prstGeom>
          <a:noFill/>
          <a:ln>
            <a:noFill/>
          </a:ln>
        </p:spPr>
        <p:txBody>
          <a:bodyPr lIns="94028" tIns="47001" rIns="94028" bIns="47001" anchor="t" anchorCtr="0">
            <a:noAutofit/>
          </a:bodyPr>
          <a:lstStyle/>
          <a:p>
            <a:endParaRPr lang="en-US" dirty="0"/>
          </a:p>
        </p:txBody>
      </p:sp>
    </p:spTree>
    <p:extLst>
      <p:ext uri="{BB962C8B-B14F-4D97-AF65-F5344CB8AC3E}">
        <p14:creationId xmlns:p14="http://schemas.microsoft.com/office/powerpoint/2010/main" val="67799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activity?</a:t>
            </a:r>
            <a:br>
              <a:rPr lang="en-US" baseline="0" dirty="0" smtClean="0"/>
            </a:br>
            <a:r>
              <a:rPr lang="en-US" baseline="0" dirty="0" smtClean="0"/>
              <a:t/>
            </a:r>
            <a:br>
              <a:rPr lang="en-US" baseline="0" dirty="0" smtClean="0"/>
            </a:br>
            <a:r>
              <a:rPr lang="en-US" baseline="0" dirty="0" smtClean="0"/>
              <a:t>Have health plans brainstorm top / prevalent / specific concerns under these 4 areas</a:t>
            </a:r>
          </a:p>
          <a:p>
            <a:endParaRPr lang="en-US" baseline="0" dirty="0" smtClean="0"/>
          </a:p>
          <a:p>
            <a:endParaRPr lang="en-US" baseline="0" dirty="0" smtClean="0"/>
          </a:p>
          <a:p>
            <a:endParaRPr lang="en-US" baseline="0" dirty="0" smtClean="0"/>
          </a:p>
          <a:p>
            <a:r>
              <a:rPr lang="en-US" baseline="0" dirty="0" smtClean="0"/>
              <a:t>Segue to following slides: Now we are going to illustrate how school-based health centers are doing some of this work already. </a:t>
            </a:r>
            <a:endParaRPr lang="en-US" dirty="0" smtClean="0"/>
          </a:p>
          <a:p>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pPr algn="r">
                <a:buClr>
                  <a:srgbClr val="000000"/>
                </a:buClr>
                <a:buSzPct val="25000"/>
              </a:pPr>
              <a:t>7</a:t>
            </a:fld>
            <a:endParaRPr lang="en-US" sz="1200"/>
          </a:p>
        </p:txBody>
      </p:sp>
    </p:spTree>
    <p:extLst>
      <p:ext uri="{BB962C8B-B14F-4D97-AF65-F5344CB8AC3E}">
        <p14:creationId xmlns:p14="http://schemas.microsoft.com/office/powerpoint/2010/main" val="15180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r>
              <a:rPr lang="en-US" dirty="0" smtClean="0"/>
              <a:t>When Maurice started middle school in West Oakland, he couldn’t catch up with the other boys on the playground because of his asthma. </a:t>
            </a:r>
          </a:p>
          <a:p>
            <a:endParaRPr lang="en-US" dirty="0" smtClean="0"/>
          </a:p>
          <a:p>
            <a:r>
              <a:rPr lang="en-US" dirty="0" smtClean="0"/>
              <a:t>His school is near two major highways, a port, and plenty of industrial activity. Big trucks roll down the street all day long.</a:t>
            </a:r>
          </a:p>
          <a:p>
            <a:endParaRPr lang="en-US" dirty="0" smtClean="0"/>
          </a:p>
          <a:p>
            <a:r>
              <a:rPr lang="en-US" dirty="0" smtClean="0"/>
              <a:t>Thankfully, the school-based health center has helped him with his asthma. A nurse and a physical education teacher use a combination of high-tech tools - like a spirometer - and practical knowledge to help Maurice take deep breaths and calm himself when he’s having an asthma attack. </a:t>
            </a:r>
          </a:p>
          <a:p>
            <a:endParaRPr lang="en-US" dirty="0" smtClean="0"/>
          </a:p>
          <a:p>
            <a:r>
              <a:rPr lang="en-US" dirty="0" smtClean="0"/>
              <a:t>They have coached him on easy ways he can prevent and manage his asthma, and now he joins his friends on the blacktop at recess and after school.</a:t>
            </a:r>
            <a:r>
              <a:rPr lang="en-US" baseline="0" dirty="0" smtClean="0"/>
              <a:t> Getting help so he can stay physically active has helped Maurice stay happy and focused at school. </a:t>
            </a:r>
          </a:p>
          <a:p>
            <a:pPr>
              <a:spcBef>
                <a:spcPts val="0"/>
              </a:spcBef>
              <a:buNone/>
            </a:pPr>
            <a:endParaRPr lang="en-US" baseline="0" dirty="0" smtClean="0"/>
          </a:p>
          <a:p>
            <a:pPr>
              <a:spcBef>
                <a:spcPts val="0"/>
              </a:spcBef>
              <a:buNone/>
            </a:pPr>
            <a:r>
              <a:rPr lang="en-US" baseline="0" dirty="0" smtClean="0">
                <a:solidFill>
                  <a:srgbClr val="C00000"/>
                </a:solidFill>
              </a:rPr>
              <a:t>Last year, West Oakland Middle School had four asthma-related ER emergency calls for students at school. This year there have been NONE.</a:t>
            </a:r>
            <a:endParaRPr lang="en-US" dirty="0" smtClean="0">
              <a:solidFill>
                <a:srgbClr val="C00000"/>
              </a:solidFill>
            </a:endParaRPr>
          </a:p>
          <a:p>
            <a:pPr>
              <a:spcBef>
                <a:spcPts val="0"/>
              </a:spcBef>
              <a:buNone/>
            </a:pPr>
            <a:endParaRPr lang="en-US" dirty="0" smtClean="0"/>
          </a:p>
          <a:p>
            <a:endParaRPr lang="en-US" dirty="0" smtClean="0"/>
          </a:p>
          <a:p>
            <a:endParaRPr dirty="0"/>
          </a:p>
        </p:txBody>
      </p:sp>
      <p:sp>
        <p:nvSpPr>
          <p:cNvPr id="42" name="Shape 42"/>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459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8661" y="4451986"/>
            <a:ext cx="5669279" cy="4217670"/>
          </a:xfrm>
          <a:prstGeom prst="rect">
            <a:avLst/>
          </a:prstGeom>
        </p:spPr>
        <p:txBody>
          <a:bodyPr lIns="94028" tIns="94028" rIns="94028" bIns="94028" anchor="ctr" anchorCtr="0">
            <a:noAutofit/>
          </a:bodyPr>
          <a:lstStyle/>
          <a:p>
            <a:r>
              <a:rPr lang="en-US" dirty="0" smtClean="0"/>
              <a:t>- JFK High in Richmond partners with local liquor stores to carry fresh fruits</a:t>
            </a:r>
          </a:p>
          <a:p>
            <a:endParaRPr lang="en-US" dirty="0" smtClean="0"/>
          </a:p>
          <a:p>
            <a:r>
              <a:rPr lang="en-US" dirty="0" smtClean="0"/>
              <a:t>- San Fernando High provides healthy breakfast for students who participate in their “Walking Bus”</a:t>
            </a:r>
          </a:p>
          <a:p>
            <a:endParaRPr lang="en-US" dirty="0" smtClean="0"/>
          </a:p>
          <a:p>
            <a:r>
              <a:rPr lang="en-US" dirty="0" smtClean="0"/>
              <a:t>- </a:t>
            </a:r>
            <a:r>
              <a:rPr lang="en-US" dirty="0" err="1" smtClean="0"/>
              <a:t>Castlemont</a:t>
            </a:r>
            <a:r>
              <a:rPr lang="en-US" dirty="0" smtClean="0"/>
              <a:t> High in Oakland provides job training and tutoring programs to support high school graduation</a:t>
            </a:r>
          </a:p>
          <a:p>
            <a:endParaRPr lang="en-US" dirty="0" smtClean="0"/>
          </a:p>
          <a:p>
            <a:r>
              <a:rPr lang="en-US" dirty="0" smtClean="0"/>
              <a:t>- Wellness Centers in L.A. screen patients for trauma</a:t>
            </a:r>
          </a:p>
          <a:p>
            <a:endParaRPr dirty="0"/>
          </a:p>
        </p:txBody>
      </p:sp>
      <p:sp>
        <p:nvSpPr>
          <p:cNvPr id="122" name="Shape 122"/>
          <p:cNvSpPr txBox="1">
            <a:spLocks noGrp="1"/>
          </p:cNvSpPr>
          <p:nvPr>
            <p:ph type="sldNum" idx="12"/>
          </p:nvPr>
        </p:nvSpPr>
        <p:spPr>
          <a:xfrm>
            <a:off x="4014100" y="8902342"/>
            <a:ext cx="3070858" cy="468630"/>
          </a:xfrm>
          <a:prstGeom prst="rect">
            <a:avLst/>
          </a:prstGeom>
        </p:spPr>
        <p:txBody>
          <a:bodyPr lIns="94028" tIns="47001" rIns="94028" bIns="47001" anchor="b" anchorCtr="0">
            <a:noAutofit/>
          </a:bodyPr>
          <a:lstStyle/>
          <a:p>
            <a:fld id="{00000000-1234-1234-1234-123412341234}" type="slidenum">
              <a:rPr lang="en-US"/>
              <a:pPr/>
              <a:t>9</a:t>
            </a:fld>
            <a:endParaRPr lang="en-US"/>
          </a:p>
        </p:txBody>
      </p:sp>
    </p:spTree>
    <p:extLst>
      <p:ext uri="{BB962C8B-B14F-4D97-AF65-F5344CB8AC3E}">
        <p14:creationId xmlns:p14="http://schemas.microsoft.com/office/powerpoint/2010/main" val="121294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b" anchorCtr="0"/>
          <a:lstStyle>
            <a:lvl1pPr marL="0" marR="0" indent="0" algn="l" rtl="0">
              <a:spcBef>
                <a:spcPts val="0"/>
              </a:spcBef>
              <a:spcAft>
                <a:spcPts val="0"/>
              </a:spcAft>
              <a:defRPr sz="3800" b="0" i="0" u="none" strike="noStrike" cap="none" baseline="0">
                <a:solidFill>
                  <a:srgbClr val="A97C50"/>
                </a:solidFill>
                <a:latin typeface="Calibri"/>
                <a:ea typeface="Calibri"/>
                <a:cs typeface="Calibri"/>
                <a:sym typeface="Calibri"/>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685800" y="3600450"/>
            <a:ext cx="7086600" cy="2038349"/>
          </a:xfrm>
          <a:prstGeom prst="rect">
            <a:avLst/>
          </a:prstGeom>
          <a:noFill/>
          <a:ln>
            <a:noFill/>
          </a:ln>
        </p:spPr>
        <p:txBody>
          <a:bodyPr lIns="91425" tIns="91425" rIns="91425" bIns="91425" anchor="t" anchorCtr="0"/>
          <a:lstStyle>
            <a:lvl1pPr marL="0" marR="0" indent="0" algn="l" rtl="0">
              <a:spcBef>
                <a:spcPts val="560"/>
              </a:spcBef>
              <a:spcAft>
                <a:spcPts val="0"/>
              </a:spcAft>
              <a:buClr>
                <a:srgbClr val="B2252D"/>
              </a:buClr>
              <a:buFont typeface="Arial"/>
              <a:buNone/>
              <a:defRPr sz="2800" b="0" i="0" u="none" strike="noStrike" cap="none" baseline="0">
                <a:solidFill>
                  <a:srgbClr val="B2252D"/>
                </a:solidFill>
                <a:latin typeface="Calibri"/>
                <a:ea typeface="Calibri"/>
                <a:cs typeface="Calibri"/>
                <a:sym typeface="Calibri"/>
              </a:defRPr>
            </a:lvl1pPr>
            <a:lvl2pPr marL="457200" marR="0" indent="0" algn="ctr" rtl="0">
              <a:spcBef>
                <a:spcPts val="480"/>
              </a:spcBef>
              <a:spcAft>
                <a:spcPts val="0"/>
              </a:spcAft>
              <a:buClr>
                <a:srgbClr val="C98A8C"/>
              </a:buClr>
              <a:buFont typeface="Arial"/>
              <a:buNone/>
              <a:defRPr sz="2400" b="0" i="0" u="none" strike="noStrike" cap="none" baseline="0">
                <a:solidFill>
                  <a:srgbClr val="C98A8C"/>
                </a:solidFill>
                <a:latin typeface="Calibri"/>
                <a:ea typeface="Calibri"/>
                <a:cs typeface="Calibri"/>
                <a:sym typeface="Calibri"/>
              </a:defRPr>
            </a:lvl2pPr>
            <a:lvl3pPr marL="914400" marR="0" indent="0" algn="ctr" rtl="0">
              <a:spcBef>
                <a:spcPts val="480"/>
              </a:spcBef>
              <a:spcAft>
                <a:spcPts val="0"/>
              </a:spcAft>
              <a:buClr>
                <a:srgbClr val="C98A8C"/>
              </a:buClr>
              <a:buFont typeface="Arial"/>
              <a:buNone/>
              <a:defRPr sz="2400" b="0" i="0" u="none" strike="noStrike" cap="none" baseline="0">
                <a:solidFill>
                  <a:srgbClr val="C98A8C"/>
                </a:solidFill>
                <a:latin typeface="Calibri"/>
                <a:ea typeface="Calibri"/>
                <a:cs typeface="Calibri"/>
                <a:sym typeface="Calibri"/>
              </a:defRPr>
            </a:lvl3pPr>
            <a:lvl4pPr marL="1371600" marR="0" indent="0" algn="ctr" rtl="0">
              <a:spcBef>
                <a:spcPts val="400"/>
              </a:spcBef>
              <a:spcAft>
                <a:spcPts val="0"/>
              </a:spcAft>
              <a:buClr>
                <a:srgbClr val="C98A8C"/>
              </a:buClr>
              <a:buFont typeface="Arial"/>
              <a:buNone/>
              <a:defRPr sz="2000" b="0" i="0" u="none" strike="noStrike" cap="none" baseline="0">
                <a:solidFill>
                  <a:srgbClr val="C98A8C"/>
                </a:solidFill>
                <a:latin typeface="Calibri"/>
                <a:ea typeface="Calibri"/>
                <a:cs typeface="Calibri"/>
                <a:sym typeface="Calibri"/>
              </a:defRPr>
            </a:lvl4pPr>
            <a:lvl5pPr marL="1828800" marR="0" indent="0" algn="ctr" rtl="0">
              <a:spcBef>
                <a:spcPts val="400"/>
              </a:spcBef>
              <a:spcAft>
                <a:spcPts val="0"/>
              </a:spcAft>
              <a:buClr>
                <a:srgbClr val="C98A8C"/>
              </a:buClr>
              <a:buFont typeface="Arial"/>
              <a:buNone/>
              <a:defRPr sz="2000" b="0" i="0" u="none" strike="noStrike" cap="none" baseline="0">
                <a:solidFill>
                  <a:srgbClr val="C98A8C"/>
                </a:solidFill>
                <a:latin typeface="Calibri"/>
                <a:ea typeface="Calibri"/>
                <a:cs typeface="Calibri"/>
                <a:sym typeface="Calibri"/>
              </a:defRPr>
            </a:lvl5pPr>
            <a:lvl6pPr marL="2286000" marR="0" indent="0" algn="ctr" rtl="0">
              <a:spcBef>
                <a:spcPts val="400"/>
              </a:spcBef>
              <a:buClr>
                <a:srgbClr val="C98A8C"/>
              </a:buClr>
              <a:buFont typeface="Arial"/>
              <a:buNone/>
              <a:defRPr sz="2000" b="0" i="0" u="none" strike="noStrike" cap="none" baseline="0">
                <a:solidFill>
                  <a:srgbClr val="C98A8C"/>
                </a:solidFill>
                <a:latin typeface="Calibri"/>
                <a:ea typeface="Calibri"/>
                <a:cs typeface="Calibri"/>
                <a:sym typeface="Calibri"/>
              </a:defRPr>
            </a:lvl6pPr>
            <a:lvl7pPr marL="2743200" marR="0" indent="0" algn="ctr" rtl="0">
              <a:spcBef>
                <a:spcPts val="400"/>
              </a:spcBef>
              <a:buClr>
                <a:srgbClr val="C98A8C"/>
              </a:buClr>
              <a:buFont typeface="Arial"/>
              <a:buNone/>
              <a:defRPr sz="2000" b="0" i="0" u="none" strike="noStrike" cap="none" baseline="0">
                <a:solidFill>
                  <a:srgbClr val="C98A8C"/>
                </a:solidFill>
                <a:latin typeface="Calibri"/>
                <a:ea typeface="Calibri"/>
                <a:cs typeface="Calibri"/>
                <a:sym typeface="Calibri"/>
              </a:defRPr>
            </a:lvl7pPr>
            <a:lvl8pPr marL="3200400" marR="0" indent="0" algn="ctr" rtl="0">
              <a:spcBef>
                <a:spcPts val="400"/>
              </a:spcBef>
              <a:buClr>
                <a:srgbClr val="C98A8C"/>
              </a:buClr>
              <a:buFont typeface="Arial"/>
              <a:buNone/>
              <a:defRPr sz="2000" b="0" i="0" u="none" strike="noStrike" cap="none" baseline="0">
                <a:solidFill>
                  <a:srgbClr val="C98A8C"/>
                </a:solidFill>
                <a:latin typeface="Calibri"/>
                <a:ea typeface="Calibri"/>
                <a:cs typeface="Calibri"/>
                <a:sym typeface="Calibri"/>
              </a:defRPr>
            </a:lvl8pPr>
            <a:lvl9pPr marL="3657600" marR="0" indent="0" algn="ctr" rtl="0">
              <a:spcBef>
                <a:spcPts val="400"/>
              </a:spcBef>
              <a:buClr>
                <a:srgbClr val="C98A8C"/>
              </a:buClr>
              <a:buFont typeface="Arial"/>
              <a:buNone/>
              <a:defRPr sz="2000" b="0" i="0" u="none" strike="noStrike" cap="none" baseline="0">
                <a:solidFill>
                  <a:srgbClr val="C98A8C"/>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838322" y="1591736"/>
            <a:ext cx="6848474" cy="844550"/>
          </a:xfrm>
          <a:prstGeom prst="rect">
            <a:avLst/>
          </a:prstGeom>
          <a:noFill/>
          <a:ln>
            <a:noFill/>
          </a:ln>
        </p:spPr>
        <p:txBody>
          <a:bodyPr lIns="91425" tIns="91425" rIns="91425" bIns="91425" anchor="b" anchorCtr="0"/>
          <a:lstStyle>
            <a:lvl1pPr algn="l" rtl="0">
              <a:spcBef>
                <a:spcPts val="0"/>
              </a:spcBef>
              <a:spcAft>
                <a:spcPts val="0"/>
              </a:spcAft>
              <a:defRPr sz="3200">
                <a:solidFill>
                  <a:srgbClr val="B2252D"/>
                </a:solidFill>
                <a:latin typeface="Calibri"/>
                <a:ea typeface="Calibri"/>
                <a:cs typeface="Calibri"/>
                <a:sym typeface="Calibri"/>
              </a:defRPr>
            </a:lvl1pPr>
            <a:lvl2pPr algn="l" rtl="0">
              <a:spcBef>
                <a:spcPts val="0"/>
              </a:spcBef>
              <a:spcAft>
                <a:spcPts val="0"/>
              </a:spcAft>
              <a:defRPr sz="3200">
                <a:solidFill>
                  <a:srgbClr val="B2252D"/>
                </a:solidFill>
                <a:latin typeface="Calibri"/>
                <a:ea typeface="Calibri"/>
                <a:cs typeface="Calibri"/>
                <a:sym typeface="Calibri"/>
              </a:defRPr>
            </a:lvl2pPr>
            <a:lvl3pPr algn="l" rtl="0">
              <a:spcBef>
                <a:spcPts val="0"/>
              </a:spcBef>
              <a:spcAft>
                <a:spcPts val="0"/>
              </a:spcAft>
              <a:defRPr sz="3200">
                <a:solidFill>
                  <a:srgbClr val="B2252D"/>
                </a:solidFill>
                <a:latin typeface="Calibri"/>
                <a:ea typeface="Calibri"/>
                <a:cs typeface="Calibri"/>
                <a:sym typeface="Calibri"/>
              </a:defRPr>
            </a:lvl3pPr>
            <a:lvl4pPr algn="l" rtl="0">
              <a:spcBef>
                <a:spcPts val="0"/>
              </a:spcBef>
              <a:spcAft>
                <a:spcPts val="0"/>
              </a:spcAft>
              <a:defRPr sz="3200">
                <a:solidFill>
                  <a:srgbClr val="B2252D"/>
                </a:solidFill>
                <a:latin typeface="Calibri"/>
                <a:ea typeface="Calibri"/>
                <a:cs typeface="Calibri"/>
                <a:sym typeface="Calibri"/>
              </a:defRPr>
            </a:lvl4pPr>
            <a:lvl5pPr algn="l" rtl="0">
              <a:spcBef>
                <a:spcPts val="0"/>
              </a:spcBef>
              <a:spcAft>
                <a:spcPts val="0"/>
              </a:spcAft>
              <a:defRPr sz="3200">
                <a:solidFill>
                  <a:srgbClr val="B2252D"/>
                </a:solidFill>
                <a:latin typeface="Calibri"/>
                <a:ea typeface="Calibri"/>
                <a:cs typeface="Calibri"/>
                <a:sym typeface="Calibri"/>
              </a:defRPr>
            </a:lvl5pPr>
            <a:lvl6pPr marL="457200" algn="l" rtl="0">
              <a:spcBef>
                <a:spcPts val="0"/>
              </a:spcBef>
              <a:spcAft>
                <a:spcPts val="0"/>
              </a:spcAft>
              <a:defRPr sz="3200">
                <a:solidFill>
                  <a:srgbClr val="537A8E"/>
                </a:solidFill>
                <a:latin typeface="Calibri"/>
                <a:ea typeface="Calibri"/>
                <a:cs typeface="Calibri"/>
                <a:sym typeface="Calibri"/>
              </a:defRPr>
            </a:lvl6pPr>
            <a:lvl7pPr marL="914400" algn="l" rtl="0">
              <a:spcBef>
                <a:spcPts val="0"/>
              </a:spcBef>
              <a:spcAft>
                <a:spcPts val="0"/>
              </a:spcAft>
              <a:defRPr sz="3200">
                <a:solidFill>
                  <a:srgbClr val="537A8E"/>
                </a:solidFill>
                <a:latin typeface="Calibri"/>
                <a:ea typeface="Calibri"/>
                <a:cs typeface="Calibri"/>
                <a:sym typeface="Calibri"/>
              </a:defRPr>
            </a:lvl7pPr>
            <a:lvl8pPr marL="1371600" algn="l" rtl="0">
              <a:spcBef>
                <a:spcPts val="0"/>
              </a:spcBef>
              <a:spcAft>
                <a:spcPts val="0"/>
              </a:spcAft>
              <a:defRPr sz="3200">
                <a:solidFill>
                  <a:srgbClr val="537A8E"/>
                </a:solidFill>
                <a:latin typeface="Calibri"/>
                <a:ea typeface="Calibri"/>
                <a:cs typeface="Calibri"/>
                <a:sym typeface="Calibri"/>
              </a:defRPr>
            </a:lvl8pPr>
            <a:lvl9pPr marL="1828800" algn="l" rtl="0">
              <a:spcBef>
                <a:spcPts val="0"/>
              </a:spcBef>
              <a:spcAft>
                <a:spcPts val="0"/>
              </a:spcAft>
              <a:defRPr sz="3200">
                <a:solidFill>
                  <a:srgbClr val="537A8E"/>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1838322" y="2726271"/>
            <a:ext cx="6848474" cy="2743199"/>
          </a:xfrm>
          <a:prstGeom prst="rect">
            <a:avLst/>
          </a:prstGeom>
          <a:noFill/>
          <a:ln>
            <a:noFill/>
          </a:ln>
        </p:spPr>
        <p:txBody>
          <a:bodyPr lIns="91425" tIns="91425" rIns="91425" bIns="91425" anchor="t" anchorCtr="0"/>
          <a:lstStyle>
            <a:lvl1pPr rtl="0">
              <a:spcBef>
                <a:spcPts val="0"/>
              </a:spcBef>
              <a:defRPr sz="2800">
                <a:solidFill>
                  <a:srgbClr val="A97C50"/>
                </a:solidFill>
              </a:defRPr>
            </a:lvl1pPr>
            <a:lvl2pPr marL="0" marR="0" indent="0" algn="l" rtl="0">
              <a:lnSpc>
                <a:spcPct val="100000"/>
              </a:lnSpc>
              <a:spcBef>
                <a:spcPts val="480"/>
              </a:spcBef>
              <a:spcAft>
                <a:spcPts val="0"/>
              </a:spcAft>
              <a:buFont typeface="Arial"/>
              <a:buNone/>
              <a:defRPr/>
            </a:lvl2pPr>
            <a:lvl3pPr rtl="0">
              <a:spcBef>
                <a:spcPts val="0"/>
              </a:spcBef>
              <a:defRPr sz="2400">
                <a:solidFill>
                  <a:srgbClr val="832528"/>
                </a:solidFill>
                <a:latin typeface="Calibri"/>
                <a:ea typeface="Calibri"/>
                <a:cs typeface="Calibri"/>
                <a:sym typeface="Calibri"/>
              </a:defRPr>
            </a:lvl3pPr>
            <a:lvl4pPr rtl="0">
              <a:spcBef>
                <a:spcPts val="0"/>
              </a:spcBef>
              <a:defRPr sz="2000">
                <a:solidFill>
                  <a:schemeClr val="dk1"/>
                </a:solidFill>
                <a:latin typeface="Calibri"/>
                <a:ea typeface="Calibri"/>
                <a:cs typeface="Calibri"/>
                <a:sym typeface="Calibri"/>
              </a:defRPr>
            </a:lvl4pPr>
            <a:lvl5pPr rtl="0">
              <a:spcBef>
                <a:spcPts val="0"/>
              </a:spcBef>
              <a:defRPr sz="2000">
                <a:solidFill>
                  <a:schemeClr val="dk1"/>
                </a:solidFill>
                <a:latin typeface="Calibri"/>
                <a:ea typeface="Calibri"/>
                <a:cs typeface="Calibri"/>
                <a:sym typeface="Calibri"/>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2004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B2252D"/>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3">
            <a:alphaModFix/>
          </a:blip>
          <a:srcRect/>
          <a:stretch/>
        </p:blipFill>
        <p:spPr>
          <a:xfrm>
            <a:off x="6473825" y="2614611"/>
            <a:ext cx="2670175" cy="4260849"/>
          </a:xfrm>
          <a:prstGeom prst="rect">
            <a:avLst/>
          </a:prstGeom>
          <a:noFill/>
          <a:ln>
            <a:noFill/>
          </a:ln>
        </p:spPr>
      </p:pic>
      <p:sp>
        <p:nvSpPr>
          <p:cNvPr id="10" name="Shape 10"/>
          <p:cNvSpPr txBox="1"/>
          <p:nvPr/>
        </p:nvSpPr>
        <p:spPr>
          <a:xfrm>
            <a:off x="-9525" y="26986"/>
            <a:ext cx="9153525" cy="7146924"/>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1" name="Shape 11"/>
          <p:cNvPicPr preferRelativeResize="0"/>
          <p:nvPr/>
        </p:nvPicPr>
        <p:blipFill rotWithShape="1">
          <a:blip r:embed="rId4">
            <a:alphaModFix/>
          </a:blip>
          <a:srcRect/>
          <a:stretch/>
        </p:blipFill>
        <p:spPr>
          <a:xfrm>
            <a:off x="6367462" y="673100"/>
            <a:ext cx="2784475" cy="5394325"/>
          </a:xfrm>
          <a:prstGeom prst="rect">
            <a:avLst/>
          </a:prstGeom>
          <a:noFill/>
          <a:ln>
            <a:noFill/>
          </a:ln>
        </p:spPr>
      </p:pic>
      <p:pic>
        <p:nvPicPr>
          <p:cNvPr id="12" name="Shape 12"/>
          <p:cNvPicPr preferRelativeResize="0"/>
          <p:nvPr/>
        </p:nvPicPr>
        <p:blipFill rotWithShape="1">
          <a:blip r:embed="rId5">
            <a:alphaModFix/>
          </a:blip>
          <a:srcRect/>
          <a:stretch/>
        </p:blipFill>
        <p:spPr>
          <a:xfrm>
            <a:off x="-134936" y="6064250"/>
            <a:ext cx="9374186" cy="1119187"/>
          </a:xfrm>
          <a:prstGeom prst="rect">
            <a:avLst/>
          </a:prstGeom>
          <a:noFill/>
          <a:ln>
            <a:noFill/>
          </a:ln>
        </p:spPr>
      </p:pic>
      <p:pic>
        <p:nvPicPr>
          <p:cNvPr id="13" name="Shape 13"/>
          <p:cNvPicPr preferRelativeResize="0"/>
          <p:nvPr/>
        </p:nvPicPr>
        <p:blipFill rotWithShape="1">
          <a:blip r:embed="rId6">
            <a:alphaModFix/>
          </a:blip>
          <a:srcRect/>
          <a:stretch/>
        </p:blipFill>
        <p:spPr>
          <a:xfrm>
            <a:off x="542925" y="9525"/>
            <a:ext cx="2743199" cy="1536699"/>
          </a:xfrm>
          <a:prstGeom prst="rect">
            <a:avLst/>
          </a:prstGeom>
          <a:noFill/>
          <a:ln>
            <a:noFill/>
          </a:ln>
        </p:spPr>
      </p:pic>
      <p:sp>
        <p:nvSpPr>
          <p:cNvPr id="14" name="Shape 14"/>
          <p:cNvSpPr txBox="1">
            <a:spLocks noGrp="1"/>
          </p:cNvSpPr>
          <p:nvPr>
            <p:ph type="title"/>
          </p:nvPr>
        </p:nvSpPr>
        <p:spPr>
          <a:xfrm>
            <a:off x="1820861" y="1592262"/>
            <a:ext cx="6848474" cy="844550"/>
          </a:xfrm>
          <a:prstGeom prst="rect">
            <a:avLst/>
          </a:prstGeom>
          <a:noFill/>
          <a:ln>
            <a:noFill/>
          </a:ln>
        </p:spPr>
        <p:txBody>
          <a:bodyPr lIns="91425" tIns="91425" rIns="91425" bIns="91425" anchor="b" anchorCtr="0"/>
          <a:lstStyle>
            <a:lvl1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1838325" y="2716211"/>
            <a:ext cx="5484812" cy="2981325"/>
          </a:xfrm>
          <a:prstGeom prst="rect">
            <a:avLst/>
          </a:prstGeom>
          <a:noFill/>
          <a:ln>
            <a:noFill/>
          </a:ln>
        </p:spPr>
        <p:txBody>
          <a:bodyPr lIns="91425" tIns="91425" rIns="91425" bIns="91425" anchor="t" anchorCtr="0"/>
          <a:lstStyle>
            <a:lvl1pPr marL="342900" marR="0" indent="-342900" algn="l" rtl="0">
              <a:spcBef>
                <a:spcPts val="560"/>
              </a:spcBef>
              <a:spcAft>
                <a:spcPts val="0"/>
              </a:spcAft>
              <a:defRPr sz="2800" b="0" i="0" u="none" strike="noStrike" cap="none" baseline="0">
                <a:solidFill>
                  <a:srgbClr val="A97C50"/>
                </a:solidFill>
                <a:latin typeface="Calibri"/>
                <a:ea typeface="Calibri"/>
                <a:cs typeface="Calibri"/>
                <a:sym typeface="Calibri"/>
              </a:defRPr>
            </a:lvl1pPr>
            <a:lvl2pPr marL="742950" marR="0" indent="-285750" algn="l" rtl="0">
              <a:spcBef>
                <a:spcPts val="480"/>
              </a:spcBef>
              <a:spcAft>
                <a:spcPts val="0"/>
              </a:spcAft>
              <a:defRPr sz="2400" b="0" i="0" u="none" strike="noStrike" cap="none" baseline="0">
                <a:solidFill>
                  <a:srgbClr val="B2252D"/>
                </a:solidFill>
                <a:latin typeface="Calibri"/>
                <a:ea typeface="Calibri"/>
                <a:cs typeface="Calibri"/>
                <a:sym typeface="Calibri"/>
              </a:defRPr>
            </a:lvl2pPr>
            <a:lvl3pPr marL="1143000" marR="0" indent="-228600" algn="l" rtl="0">
              <a:spcBef>
                <a:spcPts val="480"/>
              </a:spcBef>
              <a:spcAft>
                <a:spcPts val="0"/>
              </a:spcAft>
              <a:defRPr sz="2400" b="0" i="0" u="none" strike="noStrike" cap="none" baseline="0">
                <a:solidFill>
                  <a:srgbClr val="832528"/>
                </a:solidFill>
                <a:latin typeface="Calibri"/>
                <a:ea typeface="Calibri"/>
                <a:cs typeface="Calibri"/>
                <a:sym typeface="Calibri"/>
              </a:defRPr>
            </a:lvl3pPr>
            <a:lvl4pPr marL="1600200" marR="0" indent="-228600" algn="l" rtl="0">
              <a:spcBef>
                <a:spcPts val="400"/>
              </a:spcBef>
              <a:spcAft>
                <a:spcPts val="0"/>
              </a:spcAft>
              <a:defRPr sz="2000" b="0" i="0" u="none" strike="noStrike" cap="none" baseline="0">
                <a:solidFill>
                  <a:schemeClr val="dk1"/>
                </a:solidFill>
                <a:latin typeface="Calibri"/>
                <a:ea typeface="Calibri"/>
                <a:cs typeface="Calibri"/>
                <a:sym typeface="Calibri"/>
              </a:defRPr>
            </a:lvl4pPr>
            <a:lvl5pPr marL="2057400" marR="0" indent="-228600" algn="l" rtl="0">
              <a:spcBef>
                <a:spcPts val="400"/>
              </a:spcBef>
              <a:spcAft>
                <a:spcPts val="0"/>
              </a:spcAft>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820861" y="1592262"/>
            <a:ext cx="6848474" cy="844550"/>
          </a:xfrm>
          <a:prstGeom prst="rect">
            <a:avLst/>
          </a:prstGeom>
          <a:noFill/>
          <a:ln>
            <a:noFill/>
          </a:ln>
        </p:spPr>
        <p:txBody>
          <a:bodyPr lIns="91425" tIns="91425" rIns="91425" bIns="91425" anchor="b" anchorCtr="0"/>
          <a:lstStyle>
            <a:lvl1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2004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B2252D"/>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pic>
        <p:nvPicPr>
          <p:cNvPr id="29" name="Shape 29"/>
          <p:cNvPicPr preferRelativeResize="0"/>
          <p:nvPr/>
        </p:nvPicPr>
        <p:blipFill rotWithShape="1">
          <a:blip r:embed="rId3">
            <a:alphaModFix/>
          </a:blip>
          <a:srcRect/>
          <a:stretch/>
        </p:blipFill>
        <p:spPr>
          <a:xfrm>
            <a:off x="6473825" y="2614611"/>
            <a:ext cx="2670175" cy="4260849"/>
          </a:xfrm>
          <a:prstGeom prst="rect">
            <a:avLst/>
          </a:prstGeom>
          <a:noFill/>
          <a:ln>
            <a:noFill/>
          </a:ln>
        </p:spPr>
      </p:pic>
      <p:sp>
        <p:nvSpPr>
          <p:cNvPr id="30" name="Shape 30"/>
          <p:cNvSpPr txBox="1">
            <a:spLocks noGrp="1"/>
          </p:cNvSpPr>
          <p:nvPr>
            <p:ph type="body" idx="1"/>
          </p:nvPr>
        </p:nvSpPr>
        <p:spPr>
          <a:xfrm>
            <a:off x="1838325" y="2716211"/>
            <a:ext cx="5484812" cy="2981325"/>
          </a:xfrm>
          <a:prstGeom prst="rect">
            <a:avLst/>
          </a:prstGeom>
          <a:noFill/>
          <a:ln>
            <a:noFill/>
          </a:ln>
        </p:spPr>
        <p:txBody>
          <a:bodyPr lIns="91425" tIns="91425" rIns="91425" bIns="91425" anchor="t" anchorCtr="0"/>
          <a:lstStyle>
            <a:lvl1pPr marL="342900" marR="0" indent="-342900" algn="l" rtl="0">
              <a:spcBef>
                <a:spcPts val="560"/>
              </a:spcBef>
              <a:spcAft>
                <a:spcPts val="0"/>
              </a:spcAft>
              <a:defRPr sz="2800" b="0" i="0" u="none" strike="noStrike" cap="none" baseline="0">
                <a:solidFill>
                  <a:srgbClr val="A97C50"/>
                </a:solidFill>
                <a:latin typeface="Calibri"/>
                <a:ea typeface="Calibri"/>
                <a:cs typeface="Calibri"/>
                <a:sym typeface="Calibri"/>
              </a:defRPr>
            </a:lvl1pPr>
            <a:lvl2pPr marL="742950" marR="0" indent="-285750" algn="l" rtl="0">
              <a:spcBef>
                <a:spcPts val="480"/>
              </a:spcBef>
              <a:spcAft>
                <a:spcPts val="0"/>
              </a:spcAft>
              <a:defRPr sz="2400" b="0" i="0" u="none" strike="noStrike" cap="none" baseline="0">
                <a:solidFill>
                  <a:srgbClr val="B2252D"/>
                </a:solidFill>
                <a:latin typeface="Calibri"/>
                <a:ea typeface="Calibri"/>
                <a:cs typeface="Calibri"/>
                <a:sym typeface="Calibri"/>
              </a:defRPr>
            </a:lvl2pPr>
            <a:lvl3pPr marL="1143000" marR="0" indent="-228600" algn="l" rtl="0">
              <a:spcBef>
                <a:spcPts val="480"/>
              </a:spcBef>
              <a:spcAft>
                <a:spcPts val="0"/>
              </a:spcAft>
              <a:defRPr sz="2400" b="0" i="0" u="none" strike="noStrike" cap="none" baseline="0">
                <a:solidFill>
                  <a:srgbClr val="832528"/>
                </a:solidFill>
                <a:latin typeface="Calibri"/>
                <a:ea typeface="Calibri"/>
                <a:cs typeface="Calibri"/>
                <a:sym typeface="Calibri"/>
              </a:defRPr>
            </a:lvl3pPr>
            <a:lvl4pPr marL="1600200" marR="0" indent="-228600" algn="l" rtl="0">
              <a:spcBef>
                <a:spcPts val="400"/>
              </a:spcBef>
              <a:spcAft>
                <a:spcPts val="0"/>
              </a:spcAft>
              <a:defRPr sz="2000" b="0" i="0" u="none" strike="noStrike" cap="none" baseline="0">
                <a:solidFill>
                  <a:schemeClr val="dk1"/>
                </a:solidFill>
                <a:latin typeface="Calibri"/>
                <a:ea typeface="Calibri"/>
                <a:cs typeface="Calibri"/>
                <a:sym typeface="Calibri"/>
              </a:defRPr>
            </a:lvl4pPr>
            <a:lvl5pPr marL="2057400" marR="0" indent="-228600" algn="l" rtl="0">
              <a:spcBef>
                <a:spcPts val="400"/>
              </a:spcBef>
              <a:spcAft>
                <a:spcPts val="0"/>
              </a:spcAft>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A97C50"/>
              </a:buClr>
              <a:buSzPct val="25000"/>
              <a:buFont typeface="Calibri"/>
              <a:buNone/>
            </a:pPr>
            <a:r>
              <a:rPr lang="en-US" sz="3800" b="0" i="0" u="none" strike="noStrike" cap="none" baseline="0">
                <a:solidFill>
                  <a:srgbClr val="A97C50"/>
                </a:solidFill>
                <a:latin typeface="Calibri"/>
                <a:ea typeface="Calibri"/>
                <a:cs typeface="Calibri"/>
                <a:sym typeface="Calibri"/>
              </a:rPr>
              <a:t>School-Based Health in California</a:t>
            </a:r>
          </a:p>
        </p:txBody>
      </p:sp>
      <p:sp>
        <p:nvSpPr>
          <p:cNvPr id="21" name="Shape 21"/>
          <p:cNvSpPr txBox="1">
            <a:spLocks noGrp="1"/>
          </p:cNvSpPr>
          <p:nvPr>
            <p:ph type="subTitle" idx="1"/>
          </p:nvPr>
        </p:nvSpPr>
        <p:spPr>
          <a:xfrm>
            <a:off x="685800" y="3600450"/>
            <a:ext cx="7086600" cy="2038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252D"/>
              </a:buClr>
              <a:buSzPct val="25000"/>
              <a:buFont typeface="Arial"/>
              <a:buNone/>
            </a:pPr>
            <a:r>
              <a:rPr lang="en-US" sz="2800" b="0" i="0" u="none" strike="noStrike" cap="none" baseline="0" dirty="0">
                <a:solidFill>
                  <a:srgbClr val="B2252D"/>
                </a:solidFill>
                <a:latin typeface="Calibri"/>
                <a:ea typeface="Calibri"/>
                <a:cs typeface="Calibri"/>
                <a:sym typeface="Calibri"/>
              </a:rPr>
              <a:t>Putting Health Care Where Kids Are</a:t>
            </a:r>
          </a:p>
        </p:txBody>
      </p:sp>
      <p:sp>
        <p:nvSpPr>
          <p:cNvPr id="22" name="Shape 22"/>
          <p:cNvSpPr txBox="1"/>
          <p:nvPr/>
        </p:nvSpPr>
        <p:spPr>
          <a:xfrm>
            <a:off x="2149475" y="6235700"/>
            <a:ext cx="4967286"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2"/>
              </a:buClr>
              <a:buSzPct val="25000"/>
              <a:buFont typeface="Calibri"/>
              <a:buNone/>
            </a:pPr>
            <a:r>
              <a:rPr lang="en-US" sz="2400" b="1" i="0" u="none" strike="noStrike" cap="none" baseline="0">
                <a:solidFill>
                  <a:schemeClr val="lt2"/>
                </a:solidFill>
                <a:latin typeface="Calibri"/>
                <a:ea typeface="Calibri"/>
                <a:cs typeface="Calibri"/>
                <a:sym typeface="Calibri"/>
              </a:rPr>
              <a:t>www.schoolhealthcenters.org</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5029200" y="381000"/>
            <a:ext cx="3886200" cy="762000"/>
          </a:xfrm>
          <a:prstGeom prst="rect">
            <a:avLst/>
          </a:prstGeom>
        </p:spPr>
        <p:txBody>
          <a:bodyPr lIns="91425" tIns="91425" rIns="91425" bIns="91425" anchor="b" anchorCtr="0">
            <a:noAutofit/>
          </a:bodyPr>
          <a:lstStyle/>
          <a:p>
            <a:pPr algn="r">
              <a:spcBef>
                <a:spcPts val="0"/>
              </a:spcBef>
              <a:buNone/>
            </a:pPr>
            <a:r>
              <a:rPr lang="en-US" sz="3600" b="1" dirty="0" smtClean="0"/>
              <a:t>Preventing Obesity</a:t>
            </a:r>
            <a:endParaRPr lang="en-US" sz="3600" b="1" dirty="0"/>
          </a:p>
        </p:txBody>
      </p:sp>
      <p:sp>
        <p:nvSpPr>
          <p:cNvPr id="80" name="Shape 80"/>
          <p:cNvSpPr txBox="1">
            <a:spLocks noGrp="1"/>
          </p:cNvSpPr>
          <p:nvPr>
            <p:ph type="body" idx="1"/>
          </p:nvPr>
        </p:nvSpPr>
        <p:spPr>
          <a:xfrm>
            <a:off x="304800" y="1676400"/>
            <a:ext cx="8839200" cy="990600"/>
          </a:xfrm>
          <a:prstGeom prst="rect">
            <a:avLst/>
          </a:prstGeom>
        </p:spPr>
        <p:txBody>
          <a:bodyPr lIns="91425" tIns="91425" rIns="91425" bIns="91425" anchor="t" anchorCtr="0">
            <a:noAutofit/>
          </a:bodyPr>
          <a:lstStyle/>
          <a:p>
            <a:pPr rtl="0">
              <a:spcBef>
                <a:spcPts val="0"/>
              </a:spcBef>
              <a:buNone/>
            </a:pPr>
            <a:r>
              <a:rPr lang="en-US" sz="2500" dirty="0" smtClean="0">
                <a:solidFill>
                  <a:schemeClr val="hlink"/>
                </a:solidFill>
              </a:rPr>
              <a:t>School-based health centers can identify at-risk patients, </a:t>
            </a:r>
            <a:r>
              <a:rPr lang="en-US" sz="2500" dirty="0">
                <a:solidFill>
                  <a:schemeClr val="hlink"/>
                </a:solidFill>
              </a:rPr>
              <a:t>work with the whole family, </a:t>
            </a:r>
            <a:r>
              <a:rPr lang="en-US" sz="2500" dirty="0" smtClean="0">
                <a:solidFill>
                  <a:schemeClr val="hlink"/>
                </a:solidFill>
              </a:rPr>
              <a:t>&amp; prevent obesity</a:t>
            </a:r>
            <a:endParaRPr lang="en-US" sz="2500" dirty="0">
              <a:solidFill>
                <a:schemeClr val="hlink"/>
              </a:solidFill>
            </a:endParaRPr>
          </a:p>
          <a:p>
            <a:pPr marL="2171700" indent="-342900">
              <a:spcBef>
                <a:spcPts val="0"/>
              </a:spcBef>
              <a:buNone/>
            </a:pPr>
            <a:endParaRPr lang="en-US" sz="2500" b="1" dirty="0">
              <a:solidFill>
                <a:schemeClr val="hlink"/>
              </a:solidFill>
            </a:endParaRPr>
          </a:p>
        </p:txBody>
      </p:sp>
      <p:pic>
        <p:nvPicPr>
          <p:cNvPr id="7" name="Shape 73"/>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429000"/>
            <a:ext cx="2946168" cy="2514600"/>
          </a:xfrm>
          <a:prstGeom prst="rect">
            <a:avLst/>
          </a:prstGeom>
          <a:ln>
            <a:solidFill>
              <a:schemeClr val="tx1"/>
            </a:solidFill>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429000" y="3124200"/>
            <a:ext cx="5334000" cy="3124200"/>
          </a:xfrm>
          <a:prstGeom prst="rect">
            <a:avLst/>
          </a:prstGeom>
          <a:noFill/>
          <a:ln>
            <a:noFill/>
          </a:ln>
        </p:spPr>
        <p:txBody>
          <a:bodyPr lIns="91425" tIns="45700" rIns="91425" bIns="45700" anchor="t" anchorCtr="0">
            <a:noAutofit/>
          </a:bodyPr>
          <a:lstStyle/>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sym typeface="Calibri"/>
              </a:rPr>
              <a:t>Screening entire 9th grade to identify students with high </a:t>
            </a:r>
            <a:r>
              <a:rPr lang="en-US" sz="2400" dirty="0" smtClean="0">
                <a:solidFill>
                  <a:schemeClr val="accent5">
                    <a:lumMod val="50000"/>
                  </a:schemeClr>
                </a:solidFill>
                <a:latin typeface="Calibri"/>
                <a:ea typeface="Calibri"/>
                <a:cs typeface="Calibri"/>
                <a:sym typeface="Calibri"/>
              </a:rPr>
              <a:t>BMI%</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sym typeface="Calibri"/>
              </a:rPr>
              <a:t>Connecting </a:t>
            </a:r>
            <a:r>
              <a:rPr lang="en-US" sz="2400" dirty="0">
                <a:solidFill>
                  <a:schemeClr val="accent5">
                    <a:lumMod val="50000"/>
                  </a:schemeClr>
                </a:solidFill>
                <a:latin typeface="Calibri"/>
                <a:ea typeface="Calibri"/>
                <a:cs typeface="Calibri"/>
                <a:sym typeface="Calibri"/>
              </a:rPr>
              <a:t>to individual </a:t>
            </a:r>
            <a:r>
              <a:rPr lang="en-US" sz="2400" dirty="0" smtClean="0">
                <a:solidFill>
                  <a:schemeClr val="accent5">
                    <a:lumMod val="50000"/>
                  </a:schemeClr>
                </a:solidFill>
                <a:latin typeface="Calibri"/>
                <a:ea typeface="Calibri"/>
                <a:cs typeface="Calibri"/>
                <a:sym typeface="Calibri"/>
              </a:rPr>
              <a:t>care</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sym typeface="Calibri"/>
              </a:rPr>
              <a:t>Using </a:t>
            </a:r>
            <a:r>
              <a:rPr lang="en-US" sz="2400" dirty="0">
                <a:solidFill>
                  <a:schemeClr val="accent5">
                    <a:lumMod val="50000"/>
                  </a:schemeClr>
                </a:solidFill>
                <a:latin typeface="Calibri"/>
                <a:ea typeface="Calibri"/>
                <a:cs typeface="Calibri"/>
                <a:sym typeface="Calibri"/>
              </a:rPr>
              <a:t>groups to support healthy </a:t>
            </a:r>
            <a:r>
              <a:rPr lang="en-US" sz="2400" dirty="0" smtClean="0">
                <a:solidFill>
                  <a:schemeClr val="accent5">
                    <a:lumMod val="50000"/>
                  </a:schemeClr>
                </a:solidFill>
                <a:latin typeface="Calibri"/>
                <a:ea typeface="Calibri"/>
                <a:cs typeface="Calibri"/>
                <a:sym typeface="Calibri"/>
              </a:rPr>
              <a:t>behaviors</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sym typeface="Calibri"/>
              </a:rPr>
              <a:t>Engaging </a:t>
            </a:r>
            <a:r>
              <a:rPr lang="en-US" sz="2400" dirty="0">
                <a:solidFill>
                  <a:schemeClr val="accent5">
                    <a:lumMod val="50000"/>
                  </a:schemeClr>
                </a:solidFill>
                <a:latin typeface="Calibri"/>
                <a:ea typeface="Calibri"/>
                <a:cs typeface="Calibri"/>
                <a:sym typeface="Calibri"/>
              </a:rPr>
              <a:t>parents to change home environment</a:t>
            </a:r>
          </a:p>
        </p:txBody>
      </p:sp>
    </p:spTree>
    <p:extLst>
      <p:ext uri="{BB962C8B-B14F-4D97-AF65-F5344CB8AC3E}">
        <p14:creationId xmlns:p14="http://schemas.microsoft.com/office/powerpoint/2010/main" val="189314333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a:spLocks noGrp="1"/>
          </p:cNvSpPr>
          <p:nvPr>
            <p:ph type="body" idx="1"/>
          </p:nvPr>
        </p:nvSpPr>
        <p:spPr>
          <a:xfrm>
            <a:off x="457200" y="2057401"/>
            <a:ext cx="8617400" cy="990600"/>
          </a:xfrm>
          <a:prstGeom prst="rect">
            <a:avLst/>
          </a:prstGeom>
        </p:spPr>
        <p:txBody>
          <a:bodyPr lIns="91425" tIns="91425" rIns="91425" bIns="91425" anchor="t" anchorCtr="0">
            <a:noAutofit/>
          </a:bodyPr>
          <a:lstStyle/>
          <a:p>
            <a:pPr algn="ctr" rtl="0">
              <a:spcBef>
                <a:spcPts val="0"/>
              </a:spcBef>
              <a:buNone/>
            </a:pPr>
            <a:r>
              <a:rPr lang="en-US" sz="2500" dirty="0" smtClean="0">
                <a:solidFill>
                  <a:schemeClr val="hlink"/>
                </a:solidFill>
              </a:rPr>
              <a:t>School-based health centers provide accessible, age-appropriate health education to children &amp; adolescents in the classroom</a:t>
            </a:r>
          </a:p>
          <a:p>
            <a:pPr lvl="0" rtl="0">
              <a:spcBef>
                <a:spcPts val="0"/>
              </a:spcBef>
              <a:buNone/>
            </a:pPr>
            <a:endParaRPr sz="2500" dirty="0">
              <a:solidFill>
                <a:schemeClr val="hlink"/>
              </a:solidFill>
            </a:endParaRPr>
          </a:p>
        </p:txBody>
      </p:sp>
      <p:sp>
        <p:nvSpPr>
          <p:cNvPr id="7" name="Shape 79"/>
          <p:cNvSpPr txBox="1">
            <a:spLocks/>
          </p:cNvSpPr>
          <p:nvPr/>
        </p:nvSpPr>
        <p:spPr>
          <a:xfrm>
            <a:off x="3445476" y="457200"/>
            <a:ext cx="5459324" cy="7620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B2252D"/>
                </a:solidFill>
                <a:latin typeface="Calibri"/>
                <a:ea typeface="Calibri"/>
                <a:cs typeface="Calibri"/>
                <a:sym typeface="Calibri"/>
                <a:rtl val="0"/>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pPr algn="r"/>
            <a:r>
              <a:rPr lang="en-US" sz="3600" b="1" dirty="0" smtClean="0"/>
              <a:t>Improving Nutrition</a:t>
            </a:r>
            <a:endParaRPr lang="en-US" sz="3600" b="1" dirty="0"/>
          </a:p>
        </p:txBody>
      </p:sp>
      <p:pic>
        <p:nvPicPr>
          <p:cNvPr id="8" name="Shape 73"/>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1000" y="3165389"/>
            <a:ext cx="2474566" cy="3462480"/>
          </a:xfrm>
          <a:prstGeom prst="rect">
            <a:avLst/>
          </a:prstGeom>
          <a:ln>
            <a:solidFill>
              <a:schemeClr val="tx1"/>
            </a:solidFill>
          </a:ln>
        </p:spPr>
      </p:pic>
      <p:sp>
        <p:nvSpPr>
          <p:cNvPr id="2" name="Rectangle 1"/>
          <p:cNvSpPr/>
          <p:nvPr/>
        </p:nvSpPr>
        <p:spPr>
          <a:xfrm>
            <a:off x="3124200" y="3293340"/>
            <a:ext cx="5400675" cy="3276600"/>
          </a:xfrm>
          <a:prstGeom prst="rect">
            <a:avLst/>
          </a:prstGeom>
          <a:noFill/>
          <a:ln>
            <a:noFill/>
          </a:ln>
        </p:spPr>
        <p:txBody>
          <a:bodyPr lIns="91425" tIns="45700" rIns="91425" bIns="45700" anchor="t" anchorCtr="0">
            <a:noAutofit/>
          </a:bodyPr>
          <a:lstStyle/>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Implementing </a:t>
            </a:r>
            <a:r>
              <a:rPr lang="en-US" sz="2400" dirty="0">
                <a:solidFill>
                  <a:schemeClr val="accent5">
                    <a:lumMod val="50000"/>
                  </a:schemeClr>
                </a:solidFill>
                <a:latin typeface="Calibri"/>
                <a:ea typeface="Calibri"/>
                <a:cs typeface="Calibri"/>
              </a:rPr>
              <a:t>evidence-based nutrition education in the classroom</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Measuring </a:t>
            </a:r>
            <a:r>
              <a:rPr lang="en-US" sz="2400" dirty="0">
                <a:solidFill>
                  <a:schemeClr val="accent5">
                    <a:lumMod val="50000"/>
                  </a:schemeClr>
                </a:solidFill>
                <a:latin typeface="Calibri"/>
                <a:ea typeface="Calibri"/>
                <a:cs typeface="Calibri"/>
              </a:rPr>
              <a:t>increase in knowledge </a:t>
            </a:r>
            <a:r>
              <a:rPr lang="en-US" sz="2400" dirty="0" smtClean="0">
                <a:solidFill>
                  <a:schemeClr val="accent5">
                    <a:lumMod val="50000"/>
                  </a:schemeClr>
                </a:solidFill>
                <a:latin typeface="Calibri"/>
                <a:ea typeface="Calibri"/>
                <a:cs typeface="Calibri"/>
              </a:rPr>
              <a:t>&amp; behavior </a:t>
            </a:r>
            <a:r>
              <a:rPr lang="en-US" sz="2400" dirty="0">
                <a:solidFill>
                  <a:schemeClr val="accent5">
                    <a:lumMod val="50000"/>
                  </a:schemeClr>
                </a:solidFill>
                <a:latin typeface="Calibri"/>
                <a:ea typeface="Calibri"/>
                <a:cs typeface="Calibri"/>
              </a:rPr>
              <a:t>change of participants</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Sharing </a:t>
            </a:r>
            <a:r>
              <a:rPr lang="en-US" sz="2400" dirty="0">
                <a:solidFill>
                  <a:schemeClr val="accent5">
                    <a:lumMod val="50000"/>
                  </a:schemeClr>
                </a:solidFill>
                <a:latin typeface="Calibri"/>
                <a:ea typeface="Calibri"/>
                <a:cs typeface="Calibri"/>
              </a:rPr>
              <a:t>member information with </a:t>
            </a:r>
            <a:r>
              <a:rPr lang="en-US" sz="2400" dirty="0" smtClean="0">
                <a:solidFill>
                  <a:schemeClr val="accent5">
                    <a:lumMod val="50000"/>
                  </a:schemeClr>
                </a:solidFill>
                <a:latin typeface="Calibri"/>
                <a:ea typeface="Calibri"/>
                <a:cs typeface="Calibri"/>
              </a:rPr>
              <a:t>the partnering health plan</a:t>
            </a:r>
            <a:endParaRPr lang="en-US" sz="2400" dirty="0">
              <a:solidFill>
                <a:schemeClr val="accent5">
                  <a:lumMod val="50000"/>
                </a:schemeClr>
              </a:solidFill>
              <a:latin typeface="Calibri"/>
              <a:ea typeface="Calibri"/>
              <a:cs typeface="Calibri"/>
            </a:endParaRPr>
          </a:p>
        </p:txBody>
      </p:sp>
    </p:spTree>
    <p:extLst>
      <p:ext uri="{BB962C8B-B14F-4D97-AF65-F5344CB8AC3E}">
        <p14:creationId xmlns:p14="http://schemas.microsoft.com/office/powerpoint/2010/main" val="94237386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a:spLocks noGrp="1"/>
          </p:cNvSpPr>
          <p:nvPr>
            <p:ph type="body" idx="1"/>
          </p:nvPr>
        </p:nvSpPr>
        <p:spPr>
          <a:xfrm>
            <a:off x="685800" y="1525543"/>
            <a:ext cx="8153400" cy="1217657"/>
          </a:xfrm>
          <a:prstGeom prst="rect">
            <a:avLst/>
          </a:prstGeom>
        </p:spPr>
        <p:txBody>
          <a:bodyPr lIns="91425" tIns="91425" rIns="91425" bIns="91425" anchor="t" anchorCtr="0">
            <a:noAutofit/>
          </a:bodyPr>
          <a:lstStyle/>
          <a:p>
            <a:pPr lvl="0" algn="ctr" rtl="0">
              <a:spcBef>
                <a:spcPts val="0"/>
              </a:spcBef>
              <a:buNone/>
            </a:pPr>
            <a:r>
              <a:rPr lang="en-US" sz="2500" dirty="0" smtClean="0">
                <a:solidFill>
                  <a:schemeClr val="hlink"/>
                </a:solidFill>
              </a:rPr>
              <a:t>School-based health centers manage </a:t>
            </a:r>
            <a:r>
              <a:rPr lang="en-US" sz="2500" dirty="0">
                <a:solidFill>
                  <a:schemeClr val="hlink"/>
                </a:solidFill>
              </a:rPr>
              <a:t>chronic </a:t>
            </a:r>
            <a:r>
              <a:rPr lang="en-US" sz="2500" dirty="0" smtClean="0">
                <a:solidFill>
                  <a:schemeClr val="hlink"/>
                </a:solidFill>
              </a:rPr>
              <a:t>conditions </a:t>
            </a:r>
            <a:r>
              <a:rPr lang="en-US" sz="2500" dirty="0">
                <a:solidFill>
                  <a:schemeClr val="hlink"/>
                </a:solidFill>
              </a:rPr>
              <a:t>to reduce school absences </a:t>
            </a:r>
            <a:r>
              <a:rPr lang="en-US" sz="2500" dirty="0" smtClean="0">
                <a:solidFill>
                  <a:schemeClr val="hlink"/>
                </a:solidFill>
              </a:rPr>
              <a:t>&amp; avoid </a:t>
            </a:r>
            <a:r>
              <a:rPr lang="en-US" sz="2500" dirty="0">
                <a:solidFill>
                  <a:schemeClr val="hlink"/>
                </a:solidFill>
              </a:rPr>
              <a:t>preventable ER </a:t>
            </a:r>
            <a:r>
              <a:rPr lang="en-US" sz="2500" dirty="0" smtClean="0">
                <a:solidFill>
                  <a:schemeClr val="hlink"/>
                </a:solidFill>
              </a:rPr>
              <a:t>visits</a:t>
            </a:r>
            <a:endParaRPr lang="en-US" sz="2500" dirty="0">
              <a:solidFill>
                <a:schemeClr val="hlink"/>
              </a:solidFill>
            </a:endParaRPr>
          </a:p>
          <a:p>
            <a:pPr lvl="0" rtl="0">
              <a:spcBef>
                <a:spcPts val="0"/>
              </a:spcBef>
              <a:buNone/>
            </a:pPr>
            <a:endParaRPr sz="2500" dirty="0" smtClean="0">
              <a:solidFill>
                <a:schemeClr val="hlink"/>
              </a:solidFill>
            </a:endParaRPr>
          </a:p>
          <a:p>
            <a:pPr marL="2171700" lvl="0" indent="-342900" rtl="0">
              <a:spcBef>
                <a:spcPts val="0"/>
              </a:spcBef>
              <a:buFont typeface="Arial" panose="020B0604020202020204" pitchFamily="34" charset="0"/>
              <a:buChar char="•"/>
            </a:pPr>
            <a:endParaRPr lang="en-US" sz="2400" dirty="0">
              <a:solidFill>
                <a:schemeClr val="hlink"/>
              </a:solidFill>
            </a:endParaRPr>
          </a:p>
        </p:txBody>
      </p:sp>
      <p:sp>
        <p:nvSpPr>
          <p:cNvPr id="7" name="Shape 79"/>
          <p:cNvSpPr txBox="1">
            <a:spLocks/>
          </p:cNvSpPr>
          <p:nvPr/>
        </p:nvSpPr>
        <p:spPr>
          <a:xfrm>
            <a:off x="3395662" y="387349"/>
            <a:ext cx="5705476" cy="7620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B2252D"/>
                </a:solidFill>
                <a:latin typeface="Calibri"/>
                <a:ea typeface="Calibri"/>
                <a:cs typeface="Calibri"/>
                <a:sym typeface="Calibri"/>
                <a:rtl val="0"/>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pPr algn="r"/>
            <a:r>
              <a:rPr lang="en-US" b="1" dirty="0" smtClean="0"/>
              <a:t>Managing &amp; Preventing Asthma</a:t>
            </a:r>
            <a:endParaRPr lang="en-US" b="1" dirty="0"/>
          </a:p>
        </p:txBody>
      </p:sp>
      <p:pic>
        <p:nvPicPr>
          <p:cNvPr id="8"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3469089"/>
            <a:ext cx="2934658" cy="281940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505200" y="3080951"/>
            <a:ext cx="5486400" cy="3595676"/>
          </a:xfrm>
          <a:prstGeom prst="rect">
            <a:avLst/>
          </a:prstGeom>
          <a:noFill/>
          <a:ln>
            <a:noFill/>
          </a:ln>
        </p:spPr>
        <p:txBody>
          <a:bodyPr lIns="91425" tIns="45700" rIns="91425" bIns="45700" anchor="t" anchorCtr="0">
            <a:noAutofit/>
          </a:bodyPr>
          <a:lstStyle/>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District </a:t>
            </a:r>
            <a:r>
              <a:rPr lang="en-US" sz="2400" dirty="0">
                <a:solidFill>
                  <a:schemeClr val="accent5">
                    <a:lumMod val="50000"/>
                  </a:schemeClr>
                </a:solidFill>
                <a:latin typeface="Calibri"/>
                <a:ea typeface="Calibri"/>
                <a:cs typeface="Calibri"/>
              </a:rPr>
              <a:t>nurses identify students with asthma</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Engage parents &amp; families </a:t>
            </a:r>
            <a:r>
              <a:rPr lang="en-US" sz="2400" dirty="0">
                <a:solidFill>
                  <a:schemeClr val="accent5">
                    <a:lumMod val="50000"/>
                  </a:schemeClr>
                </a:solidFill>
                <a:latin typeface="Calibri"/>
                <a:ea typeface="Calibri"/>
                <a:cs typeface="Calibri"/>
              </a:rPr>
              <a:t>via home visits</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Conduct </a:t>
            </a:r>
            <a:r>
              <a:rPr lang="en-US" sz="2400" dirty="0">
                <a:solidFill>
                  <a:schemeClr val="accent5">
                    <a:lumMod val="50000"/>
                  </a:schemeClr>
                </a:solidFill>
                <a:latin typeface="Calibri"/>
                <a:ea typeface="Calibri"/>
                <a:cs typeface="Calibri"/>
              </a:rPr>
              <a:t>classroom education</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Provide </a:t>
            </a:r>
            <a:r>
              <a:rPr lang="en-US" sz="2400" dirty="0">
                <a:solidFill>
                  <a:schemeClr val="accent5">
                    <a:lumMod val="50000"/>
                  </a:schemeClr>
                </a:solidFill>
                <a:latin typeface="Calibri"/>
                <a:ea typeface="Calibri"/>
                <a:cs typeface="Calibri"/>
              </a:rPr>
              <a:t>individual care </a:t>
            </a:r>
            <a:r>
              <a:rPr lang="en-US" sz="2400" dirty="0" smtClean="0">
                <a:solidFill>
                  <a:schemeClr val="accent5">
                    <a:lumMod val="50000"/>
                  </a:schemeClr>
                </a:solidFill>
                <a:latin typeface="Calibri"/>
                <a:ea typeface="Calibri"/>
                <a:cs typeface="Calibri"/>
              </a:rPr>
              <a:t>&amp; medical </a:t>
            </a:r>
            <a:r>
              <a:rPr lang="en-US" sz="2400" dirty="0">
                <a:solidFill>
                  <a:schemeClr val="accent5">
                    <a:lumMod val="50000"/>
                  </a:schemeClr>
                </a:solidFill>
                <a:latin typeface="Calibri"/>
                <a:ea typeface="Calibri"/>
                <a:cs typeface="Calibri"/>
              </a:rPr>
              <a:t>case management</a:t>
            </a:r>
          </a:p>
          <a:p>
            <a:pPr marL="355600" indent="-342900">
              <a:lnSpc>
                <a:spcPct val="80000"/>
              </a:lnSpc>
              <a:spcAft>
                <a:spcPts val="1200"/>
              </a:spcAft>
              <a:buClr>
                <a:srgbClr val="A97C50"/>
              </a:buClr>
              <a:buSzPct val="100000"/>
              <a:buFont typeface="Arial" panose="020B0604020202020204" pitchFamily="34" charset="0"/>
              <a:buChar char="•"/>
            </a:pPr>
            <a:r>
              <a:rPr lang="en-US" sz="2400" dirty="0" smtClean="0">
                <a:solidFill>
                  <a:schemeClr val="accent5">
                    <a:lumMod val="50000"/>
                  </a:schemeClr>
                </a:solidFill>
                <a:latin typeface="Calibri"/>
                <a:ea typeface="Calibri"/>
                <a:cs typeface="Calibri"/>
              </a:rPr>
              <a:t>Share </a:t>
            </a:r>
            <a:r>
              <a:rPr lang="en-US" sz="2400" dirty="0">
                <a:solidFill>
                  <a:schemeClr val="accent5">
                    <a:lumMod val="50000"/>
                  </a:schemeClr>
                </a:solidFill>
                <a:latin typeface="Calibri"/>
                <a:ea typeface="Calibri"/>
                <a:cs typeface="Calibri"/>
              </a:rPr>
              <a:t>member data with </a:t>
            </a:r>
            <a:r>
              <a:rPr lang="en-US" sz="2400" dirty="0" smtClean="0">
                <a:solidFill>
                  <a:schemeClr val="accent5">
                    <a:lumMod val="50000"/>
                  </a:schemeClr>
                </a:solidFill>
                <a:latin typeface="Calibri"/>
                <a:ea typeface="Calibri"/>
                <a:cs typeface="Calibri"/>
              </a:rPr>
              <a:t>the partnering health plan</a:t>
            </a:r>
            <a:endParaRPr lang="en-US" sz="2400" dirty="0">
              <a:solidFill>
                <a:schemeClr val="accent5">
                  <a:lumMod val="50000"/>
                </a:schemeClr>
              </a:solidFill>
              <a:latin typeface="Calibri"/>
              <a:ea typeface="Calibri"/>
              <a:cs typeface="Calibri"/>
            </a:endParaRPr>
          </a:p>
        </p:txBody>
      </p:sp>
    </p:spTree>
    <p:extLst>
      <p:ext uri="{BB962C8B-B14F-4D97-AF65-F5344CB8AC3E}">
        <p14:creationId xmlns:p14="http://schemas.microsoft.com/office/powerpoint/2010/main" val="357267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a:spLocks noGrp="1"/>
          </p:cNvSpPr>
          <p:nvPr>
            <p:ph type="body" idx="1"/>
          </p:nvPr>
        </p:nvSpPr>
        <p:spPr>
          <a:xfrm>
            <a:off x="530568" y="1814384"/>
            <a:ext cx="8537232" cy="1157416"/>
          </a:xfrm>
          <a:prstGeom prst="rect">
            <a:avLst/>
          </a:prstGeom>
        </p:spPr>
        <p:txBody>
          <a:bodyPr lIns="91425" tIns="91425" rIns="91425" bIns="91425" anchor="t" anchorCtr="0">
            <a:noAutofit/>
          </a:bodyPr>
          <a:lstStyle/>
          <a:p>
            <a:pPr marL="0" lvl="0" indent="0" algn="ctr" rtl="0">
              <a:spcBef>
                <a:spcPts val="0"/>
              </a:spcBef>
              <a:buNone/>
            </a:pPr>
            <a:r>
              <a:rPr lang="en-US" sz="2400" dirty="0" smtClean="0">
                <a:solidFill>
                  <a:schemeClr val="hlink"/>
                </a:solidFill>
              </a:rPr>
              <a:t>School-based health centers actively screen &amp; identify early mental health needs of students</a:t>
            </a:r>
          </a:p>
        </p:txBody>
      </p:sp>
      <p:sp>
        <p:nvSpPr>
          <p:cNvPr id="7" name="Shape 79"/>
          <p:cNvSpPr txBox="1">
            <a:spLocks noGrp="1"/>
          </p:cNvSpPr>
          <p:nvPr>
            <p:ph type="title"/>
          </p:nvPr>
        </p:nvSpPr>
        <p:spPr>
          <a:xfrm>
            <a:off x="3200400" y="422299"/>
            <a:ext cx="5791200" cy="692100"/>
          </a:xfrm>
          <a:prstGeom prst="rect">
            <a:avLst/>
          </a:prstGeom>
        </p:spPr>
        <p:txBody>
          <a:bodyPr lIns="91425" tIns="91425" rIns="91425" bIns="91425" anchor="b" anchorCtr="0">
            <a:noAutofit/>
          </a:bodyPr>
          <a:lstStyle/>
          <a:p>
            <a:pPr algn="r">
              <a:spcBef>
                <a:spcPts val="0"/>
              </a:spcBef>
              <a:buNone/>
            </a:pPr>
            <a:r>
              <a:rPr lang="en-US" b="1" dirty="0" smtClean="0"/>
              <a:t>Providing Trauma-Informed Care</a:t>
            </a:r>
            <a:endParaRPr lang="en-US" b="1" dirty="0"/>
          </a:p>
        </p:txBody>
      </p:sp>
      <p:pic>
        <p:nvPicPr>
          <p:cNvPr id="8"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3" name="Picture 2"/>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304800" y="2788751"/>
            <a:ext cx="2362200" cy="3472436"/>
          </a:xfrm>
          <a:prstGeom prst="rect">
            <a:avLst/>
          </a:prstGeom>
          <a:noFill/>
          <a:ln>
            <a:solidFill>
              <a:schemeClr val="bg2"/>
            </a:solidFill>
          </a:ln>
        </p:spPr>
      </p:pic>
      <p:sp>
        <p:nvSpPr>
          <p:cNvPr id="2" name="Rectangle 1"/>
          <p:cNvSpPr/>
          <p:nvPr/>
        </p:nvSpPr>
        <p:spPr>
          <a:xfrm>
            <a:off x="2819400" y="2918375"/>
            <a:ext cx="5334000" cy="3213187"/>
          </a:xfrm>
          <a:prstGeom prst="rect">
            <a:avLst/>
          </a:prstGeom>
          <a:noFill/>
          <a:ln>
            <a:noFill/>
          </a:ln>
        </p:spPr>
        <p:txBody>
          <a:bodyPr lIns="91425" tIns="45700" rIns="91425" bIns="45700" anchor="t" anchorCtr="0">
            <a:noAutofit/>
          </a:bodyPr>
          <a:lstStyle/>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rPr>
              <a:t>Trauma screening administered in classrooms</a:t>
            </a:r>
          </a:p>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rPr>
              <a:t>Students dealing with mild/moderate symptoms of trauma are given care at school</a:t>
            </a:r>
          </a:p>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rPr>
              <a:t>Students needing specialty care are referred to community partners</a:t>
            </a:r>
          </a:p>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rPr>
              <a:t>All students are connected to primary care</a:t>
            </a:r>
          </a:p>
        </p:txBody>
      </p:sp>
    </p:spTree>
    <p:extLst>
      <p:ext uri="{BB962C8B-B14F-4D97-AF65-F5344CB8AC3E}">
        <p14:creationId xmlns:p14="http://schemas.microsoft.com/office/powerpoint/2010/main" val="305881475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type="body" idx="1"/>
          </p:nvPr>
        </p:nvSpPr>
        <p:spPr>
          <a:xfrm>
            <a:off x="228600" y="2017609"/>
            <a:ext cx="5476875" cy="4813799"/>
          </a:xfrm>
          <a:prstGeom prst="rect">
            <a:avLst/>
          </a:prstGeom>
          <a:noFill/>
          <a:ln>
            <a:noFill/>
          </a:ln>
        </p:spPr>
        <p:txBody>
          <a:bodyPr lIns="91425" tIns="45700" rIns="91425" bIns="45700" anchor="t" anchorCtr="0">
            <a:noAutofit/>
          </a:bodyPr>
          <a:lstStyle/>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sym typeface="Arial"/>
              </a:rPr>
              <a:t>Offer </a:t>
            </a:r>
            <a:r>
              <a:rPr lang="en-US" sz="2400" b="1" dirty="0">
                <a:solidFill>
                  <a:schemeClr val="accent5">
                    <a:lumMod val="50000"/>
                  </a:schemeClr>
                </a:solidFill>
                <a:sym typeface="Arial"/>
              </a:rPr>
              <a:t>health education </a:t>
            </a:r>
            <a:r>
              <a:rPr lang="en-US" sz="2400" dirty="0">
                <a:solidFill>
                  <a:schemeClr val="accent5">
                    <a:lumMod val="50000"/>
                  </a:schemeClr>
                </a:solidFill>
                <a:sym typeface="Arial"/>
              </a:rPr>
              <a:t>that is high impact, population specific, cost effective, &amp; convenient</a:t>
            </a: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sym typeface="Arial"/>
              </a:rPr>
              <a:t>Share encounter data and </a:t>
            </a:r>
            <a:r>
              <a:rPr lang="en-US" sz="2400" b="1" dirty="0">
                <a:solidFill>
                  <a:schemeClr val="accent5">
                    <a:lumMod val="50000"/>
                  </a:schemeClr>
                </a:solidFill>
                <a:sym typeface="Arial"/>
              </a:rPr>
              <a:t>help meet quality measures</a:t>
            </a:r>
            <a:r>
              <a:rPr lang="en-US" sz="2400" dirty="0">
                <a:solidFill>
                  <a:schemeClr val="accent5">
                    <a:lumMod val="50000"/>
                  </a:schemeClr>
                </a:solidFill>
                <a:sym typeface="Arial"/>
              </a:rPr>
              <a:t>.</a:t>
            </a:r>
            <a:endParaRPr lang="en-US" sz="2400" b="1" dirty="0">
              <a:solidFill>
                <a:schemeClr val="accent5">
                  <a:lumMod val="50000"/>
                </a:schemeClr>
              </a:solidFill>
              <a:sym typeface="Arial"/>
            </a:endParaRPr>
          </a:p>
          <a:p>
            <a:pPr marL="355600">
              <a:lnSpc>
                <a:spcPct val="80000"/>
              </a:lnSpc>
              <a:spcAft>
                <a:spcPts val="1200"/>
              </a:spcAft>
              <a:buClr>
                <a:srgbClr val="A97C50"/>
              </a:buClr>
              <a:buSzPct val="100000"/>
              <a:buFont typeface="Arial" panose="020B0604020202020204" pitchFamily="34" charset="0"/>
              <a:buChar char="•"/>
            </a:pPr>
            <a:r>
              <a:rPr lang="en-US" sz="2400" b="1" dirty="0">
                <a:solidFill>
                  <a:schemeClr val="accent5">
                    <a:lumMod val="50000"/>
                  </a:schemeClr>
                </a:solidFill>
                <a:sym typeface="Arial"/>
              </a:rPr>
              <a:t>Share valuable best practices</a:t>
            </a:r>
            <a:r>
              <a:rPr lang="en-US" sz="2400" dirty="0">
                <a:solidFill>
                  <a:schemeClr val="accent5">
                    <a:lumMod val="50000"/>
                  </a:schemeClr>
                </a:solidFill>
                <a:sym typeface="Arial"/>
              </a:rPr>
              <a:t> on treating kids &amp; offering group education</a:t>
            </a: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sym typeface="Arial"/>
              </a:rPr>
              <a:t>Tap into proven success </a:t>
            </a:r>
            <a:r>
              <a:rPr lang="en-US" sz="2400" b="1" dirty="0">
                <a:solidFill>
                  <a:schemeClr val="accent5">
                    <a:lumMod val="50000"/>
                  </a:schemeClr>
                </a:solidFill>
                <a:sym typeface="Arial"/>
              </a:rPr>
              <a:t>preventing and managing</a:t>
            </a:r>
            <a:r>
              <a:rPr lang="en-US" sz="2400" dirty="0">
                <a:solidFill>
                  <a:schemeClr val="accent5">
                    <a:lumMod val="50000"/>
                  </a:schemeClr>
                </a:solidFill>
                <a:sym typeface="Arial"/>
              </a:rPr>
              <a:t> chronic health conditions</a:t>
            </a:r>
          </a:p>
        </p:txBody>
      </p:sp>
      <p:sp>
        <p:nvSpPr>
          <p:cNvPr id="4" name="Shape 79"/>
          <p:cNvSpPr txBox="1">
            <a:spLocks/>
          </p:cNvSpPr>
          <p:nvPr/>
        </p:nvSpPr>
        <p:spPr>
          <a:xfrm>
            <a:off x="3124200" y="152400"/>
            <a:ext cx="5941541" cy="1235797"/>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B2252D"/>
                </a:solidFill>
                <a:latin typeface="Calibri"/>
                <a:ea typeface="Calibri"/>
                <a:cs typeface="Calibri"/>
                <a:sym typeface="Calibri"/>
                <a:rtl val="0"/>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pPr algn="r"/>
            <a:r>
              <a:rPr lang="en-US" sz="3600" b="1" dirty="0" smtClean="0"/>
              <a:t>How School-Based Health Centers Can Help Health Plans</a:t>
            </a:r>
            <a:endParaRPr lang="en-US" sz="3600" b="1" dirty="0"/>
          </a:p>
        </p:txBody>
      </p:sp>
      <p:pic>
        <p:nvPicPr>
          <p:cNvPr id="6"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569" y="2667000"/>
            <a:ext cx="3165965" cy="1757509"/>
          </a:xfrm>
          <a:prstGeom prst="rect">
            <a:avLst/>
          </a:prstGeom>
          <a:ln>
            <a:solidFill>
              <a:schemeClr val="tx1"/>
            </a:solidFill>
          </a:ln>
        </p:spPr>
      </p:pic>
    </p:spTree>
    <p:extLst>
      <p:ext uri="{BB962C8B-B14F-4D97-AF65-F5344CB8AC3E}">
        <p14:creationId xmlns:p14="http://schemas.microsoft.com/office/powerpoint/2010/main" val="27600478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txBox="1">
            <a:spLocks noGrp="1"/>
          </p:cNvSpPr>
          <p:nvPr>
            <p:ph type="body" idx="1"/>
          </p:nvPr>
        </p:nvSpPr>
        <p:spPr>
          <a:xfrm>
            <a:off x="792901" y="1752601"/>
            <a:ext cx="7558199" cy="2590800"/>
          </a:xfrm>
          <a:prstGeom prst="rect">
            <a:avLst/>
          </a:prstGeom>
          <a:noFill/>
          <a:ln>
            <a:noFill/>
          </a:ln>
        </p:spPr>
        <p:txBody>
          <a:bodyPr lIns="91425" tIns="45700" rIns="91425" bIns="45700" anchor="t" anchorCtr="0">
            <a:noAutofit/>
          </a:bodyPr>
          <a:lstStyle/>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How can a partnership with a school-based health center </a:t>
            </a:r>
            <a:r>
              <a:rPr lang="en-US" sz="2400" b="1" dirty="0">
                <a:solidFill>
                  <a:schemeClr val="accent5">
                    <a:lumMod val="50000"/>
                  </a:schemeClr>
                </a:solidFill>
              </a:rPr>
              <a:t>enhance your plan’s impact</a:t>
            </a:r>
            <a:r>
              <a:rPr lang="en-US" sz="2400" dirty="0">
                <a:solidFill>
                  <a:schemeClr val="accent5">
                    <a:lumMod val="50000"/>
                  </a:schemeClr>
                </a:solidFill>
              </a:rPr>
              <a:t> in the community?</a:t>
            </a:r>
            <a:br>
              <a:rPr lang="en-US" sz="2400" dirty="0">
                <a:solidFill>
                  <a:schemeClr val="accent5">
                    <a:lumMod val="50000"/>
                  </a:schemeClr>
                </a:solidFill>
              </a:rPr>
            </a:br>
            <a:r>
              <a:rPr lang="en-US" sz="2400" dirty="0">
                <a:solidFill>
                  <a:schemeClr val="accent5">
                    <a:lumMod val="50000"/>
                  </a:schemeClr>
                </a:solidFill>
              </a:rPr>
              <a:t> </a:t>
            </a: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Are there health conditions your plan </a:t>
            </a:r>
            <a:r>
              <a:rPr lang="en-US" sz="2400" b="1" dirty="0">
                <a:solidFill>
                  <a:schemeClr val="accent5">
                    <a:lumMod val="50000"/>
                  </a:schemeClr>
                </a:solidFill>
              </a:rPr>
              <a:t>needs to address</a:t>
            </a:r>
            <a:r>
              <a:rPr lang="en-US" sz="2400" dirty="0">
                <a:solidFill>
                  <a:schemeClr val="accent5">
                    <a:lumMod val="50000"/>
                  </a:schemeClr>
                </a:solidFill>
              </a:rPr>
              <a:t>?</a:t>
            </a:r>
            <a:br>
              <a:rPr lang="en-US" sz="2400" dirty="0">
                <a:solidFill>
                  <a:schemeClr val="accent5">
                    <a:lumMod val="50000"/>
                  </a:schemeClr>
                </a:solidFill>
              </a:rPr>
            </a:br>
            <a:endParaRPr lang="en-US" sz="2400" dirty="0">
              <a:solidFill>
                <a:schemeClr val="accent5">
                  <a:lumMod val="50000"/>
                </a:schemeClr>
              </a:solidFill>
            </a:endParaRP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Are there </a:t>
            </a:r>
            <a:r>
              <a:rPr lang="en-US" sz="2400" b="1" dirty="0">
                <a:solidFill>
                  <a:schemeClr val="accent5">
                    <a:lumMod val="50000"/>
                  </a:schemeClr>
                </a:solidFill>
              </a:rPr>
              <a:t>innovative </a:t>
            </a:r>
            <a:r>
              <a:rPr lang="en-US" sz="2400" b="1" dirty="0" smtClean="0">
                <a:solidFill>
                  <a:schemeClr val="accent5">
                    <a:lumMod val="50000"/>
                  </a:schemeClr>
                </a:solidFill>
              </a:rPr>
              <a:t>ways </a:t>
            </a:r>
            <a:r>
              <a:rPr lang="en-US" sz="2400" b="1" dirty="0">
                <a:solidFill>
                  <a:schemeClr val="accent5">
                    <a:lumMod val="50000"/>
                  </a:schemeClr>
                </a:solidFill>
              </a:rPr>
              <a:t>you have been </a:t>
            </a:r>
            <a:r>
              <a:rPr lang="en-US" sz="2400" b="1" dirty="0" smtClean="0">
                <a:solidFill>
                  <a:schemeClr val="accent5">
                    <a:lumMod val="50000"/>
                  </a:schemeClr>
                </a:solidFill>
              </a:rPr>
              <a:t>engaging with children</a:t>
            </a:r>
            <a:r>
              <a:rPr lang="en-US" sz="2400" dirty="0" smtClean="0">
                <a:solidFill>
                  <a:schemeClr val="accent5">
                    <a:lumMod val="50000"/>
                  </a:schemeClr>
                </a:solidFill>
              </a:rPr>
              <a:t> </a:t>
            </a:r>
            <a:r>
              <a:rPr lang="en-US" sz="2400" dirty="0">
                <a:solidFill>
                  <a:schemeClr val="accent5">
                    <a:lumMod val="50000"/>
                  </a:schemeClr>
                </a:solidFill>
              </a:rPr>
              <a:t>that we should be sharing with our field?</a:t>
            </a:r>
          </a:p>
          <a:p>
            <a:pPr marL="355600">
              <a:lnSpc>
                <a:spcPct val="80000"/>
              </a:lnSpc>
              <a:spcAft>
                <a:spcPts val="1200"/>
              </a:spcAft>
              <a:buClr>
                <a:srgbClr val="A97C50"/>
              </a:buClr>
              <a:buSzPct val="100000"/>
              <a:buFont typeface="Arial" panose="020B0604020202020204" pitchFamily="34" charset="0"/>
              <a:buChar char="•"/>
            </a:pPr>
            <a:endParaRPr sz="2400" dirty="0">
              <a:solidFill>
                <a:schemeClr val="accent5">
                  <a:lumMod val="50000"/>
                </a:schemeClr>
              </a:solidFill>
            </a:endParaRPr>
          </a:p>
        </p:txBody>
      </p:sp>
      <p:pic>
        <p:nvPicPr>
          <p:cNvPr id="4"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sp>
        <p:nvSpPr>
          <p:cNvPr id="6" name="Shape 79"/>
          <p:cNvSpPr txBox="1">
            <a:spLocks/>
          </p:cNvSpPr>
          <p:nvPr/>
        </p:nvSpPr>
        <p:spPr>
          <a:xfrm>
            <a:off x="3429000" y="494269"/>
            <a:ext cx="5459324" cy="8445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B2252D"/>
                </a:solidFill>
                <a:latin typeface="Calibri"/>
                <a:ea typeface="Calibri"/>
                <a:cs typeface="Calibri"/>
                <a:sym typeface="Calibri"/>
                <a:rtl val="0"/>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pPr algn="r"/>
            <a:r>
              <a:rPr lang="en-US" sz="3600" b="1" dirty="0" smtClean="0"/>
              <a:t>How Can We </a:t>
            </a:r>
            <a:br>
              <a:rPr lang="en-US" sz="3600" b="1" dirty="0" smtClean="0"/>
            </a:br>
            <a:r>
              <a:rPr lang="en-US" sz="3600" b="1" dirty="0" smtClean="0"/>
              <a:t>Partner With You?</a:t>
            </a:r>
            <a:endParaRPr lang="en-US" sz="3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762" y="4751173"/>
            <a:ext cx="3800475" cy="1932445"/>
          </a:xfrm>
          <a:prstGeom prst="rect">
            <a:avLst/>
          </a:prstGeom>
          <a:ln>
            <a:solidFill>
              <a:schemeClr val="tx1"/>
            </a:solid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txBox="1">
            <a:spLocks noGrp="1"/>
          </p:cNvSpPr>
          <p:nvPr>
            <p:ph type="body" idx="1"/>
          </p:nvPr>
        </p:nvSpPr>
        <p:spPr>
          <a:xfrm>
            <a:off x="500063" y="1549057"/>
            <a:ext cx="8143875" cy="2413344"/>
          </a:xfrm>
          <a:prstGeom prst="rect">
            <a:avLst/>
          </a:prstGeom>
          <a:noFill/>
          <a:ln>
            <a:noFill/>
          </a:ln>
        </p:spPr>
        <p:txBody>
          <a:bodyPr lIns="91425" tIns="45700" rIns="91425" bIns="45700" anchor="t" anchorCtr="0">
            <a:noAutofit/>
          </a:bodyPr>
          <a:lstStyle/>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Tour a school-based health center – we can set this up!</a:t>
            </a: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Meet with </a:t>
            </a:r>
            <a:r>
              <a:rPr lang="en-US" sz="2400" dirty="0" smtClean="0">
                <a:solidFill>
                  <a:schemeClr val="accent5">
                    <a:lumMod val="50000"/>
                  </a:schemeClr>
                </a:solidFill>
              </a:rPr>
              <a:t>school-based health center staff to </a:t>
            </a:r>
            <a:r>
              <a:rPr lang="en-US" sz="2400" dirty="0">
                <a:solidFill>
                  <a:schemeClr val="accent5">
                    <a:lumMod val="50000"/>
                  </a:schemeClr>
                </a:solidFill>
              </a:rPr>
              <a:t>learn about existing services or programs </a:t>
            </a: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Work with us to host a local convening of </a:t>
            </a:r>
            <a:r>
              <a:rPr lang="en-US" sz="2400" dirty="0" smtClean="0">
                <a:solidFill>
                  <a:schemeClr val="accent5">
                    <a:lumMod val="50000"/>
                  </a:schemeClr>
                </a:solidFill>
              </a:rPr>
              <a:t>school-based health centers &amp; health </a:t>
            </a:r>
            <a:r>
              <a:rPr lang="en-US" sz="2400" dirty="0">
                <a:solidFill>
                  <a:schemeClr val="accent5">
                    <a:lumMod val="50000"/>
                  </a:schemeClr>
                </a:solidFill>
              </a:rPr>
              <a:t>plan representatives</a:t>
            </a:r>
          </a:p>
          <a:p>
            <a:pPr marL="3556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rPr>
              <a:t>Develop a plan to partner with a </a:t>
            </a:r>
            <a:r>
              <a:rPr lang="en-US" sz="2400" dirty="0" smtClean="0">
                <a:solidFill>
                  <a:schemeClr val="accent5">
                    <a:lumMod val="50000"/>
                  </a:schemeClr>
                </a:solidFill>
              </a:rPr>
              <a:t>school-based health center</a:t>
            </a:r>
            <a:endParaRPr lang="en-US" sz="2400" dirty="0">
              <a:solidFill>
                <a:schemeClr val="accent5">
                  <a:lumMod val="50000"/>
                </a:schemeClr>
              </a:solidFill>
            </a:endParaRPr>
          </a:p>
          <a:p>
            <a:pPr marL="355600">
              <a:lnSpc>
                <a:spcPct val="80000"/>
              </a:lnSpc>
              <a:spcAft>
                <a:spcPts val="1200"/>
              </a:spcAft>
              <a:buClr>
                <a:srgbClr val="A97C50"/>
              </a:buClr>
              <a:buSzPct val="100000"/>
              <a:buFont typeface="Arial" panose="020B0604020202020204" pitchFamily="34" charset="0"/>
              <a:buChar char="•"/>
            </a:pPr>
            <a:endParaRPr sz="2400" dirty="0">
              <a:solidFill>
                <a:schemeClr val="accent5">
                  <a:lumMod val="50000"/>
                </a:schemeClr>
              </a:solidFill>
            </a:endParaRPr>
          </a:p>
        </p:txBody>
      </p:sp>
      <p:pic>
        <p:nvPicPr>
          <p:cNvPr id="4"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sp>
        <p:nvSpPr>
          <p:cNvPr id="6" name="Shape 79"/>
          <p:cNvSpPr txBox="1">
            <a:spLocks/>
          </p:cNvSpPr>
          <p:nvPr/>
        </p:nvSpPr>
        <p:spPr>
          <a:xfrm>
            <a:off x="3581400" y="346099"/>
            <a:ext cx="5459324" cy="8445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B2252D"/>
                </a:solidFill>
                <a:latin typeface="Calibri"/>
                <a:ea typeface="Calibri"/>
                <a:cs typeface="Calibri"/>
                <a:sym typeface="Calibri"/>
                <a:rtl val="0"/>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pPr algn="r"/>
            <a:r>
              <a:rPr lang="en-US" sz="3600" b="1" dirty="0" smtClean="0"/>
              <a:t>Next Steps</a:t>
            </a:r>
            <a:endParaRPr lang="en-US" sz="3600" b="1"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3050" y="4143374"/>
            <a:ext cx="3517900" cy="2638425"/>
          </a:xfrm>
          <a:prstGeom prst="rect">
            <a:avLst/>
          </a:prstGeom>
          <a:ln>
            <a:solidFill>
              <a:schemeClr val="tx1"/>
            </a:solidFill>
          </a:ln>
        </p:spPr>
      </p:pic>
    </p:spTree>
    <p:extLst>
      <p:ext uri="{BB962C8B-B14F-4D97-AF65-F5344CB8AC3E}">
        <p14:creationId xmlns:p14="http://schemas.microsoft.com/office/powerpoint/2010/main" val="104377969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txBox="1">
            <a:spLocks noGrp="1"/>
          </p:cNvSpPr>
          <p:nvPr>
            <p:ph type="body" idx="1"/>
          </p:nvPr>
        </p:nvSpPr>
        <p:spPr>
          <a:xfrm>
            <a:off x="542925" y="1981200"/>
            <a:ext cx="8067675" cy="4576202"/>
          </a:xfrm>
          <a:prstGeom prst="rect">
            <a:avLst/>
          </a:prstGeom>
        </p:spPr>
        <p:txBody>
          <a:bodyPr lIns="91425" tIns="91425" rIns="91425" bIns="91425" anchor="t" anchorCtr="0">
            <a:noAutofit/>
          </a:bodyPr>
          <a:lstStyle/>
          <a:p>
            <a:pPr marL="0" indent="0"/>
            <a:r>
              <a:rPr lang="en-US" sz="2400" b="1" dirty="0" smtClean="0">
                <a:solidFill>
                  <a:schemeClr val="hlink"/>
                </a:solidFill>
              </a:rPr>
              <a:t>Salina Mendoza </a:t>
            </a:r>
            <a:r>
              <a:rPr lang="en-US" sz="2400" dirty="0" smtClean="0">
                <a:solidFill>
                  <a:schemeClr val="hlink"/>
                </a:solidFill>
              </a:rPr>
              <a:t>– smendoza@schoolhealthcenters.org</a:t>
            </a:r>
          </a:p>
          <a:p>
            <a:pPr marL="0" lvl="0" indent="0" rtl="0">
              <a:spcBef>
                <a:spcPts val="0"/>
              </a:spcBef>
              <a:buNone/>
            </a:pPr>
            <a:r>
              <a:rPr lang="en-US" sz="2400" dirty="0" smtClean="0">
                <a:solidFill>
                  <a:schemeClr val="hlink"/>
                </a:solidFill>
              </a:rPr>
              <a:t/>
            </a:r>
            <a:br>
              <a:rPr lang="en-US" sz="2400" dirty="0" smtClean="0">
                <a:solidFill>
                  <a:schemeClr val="hlink"/>
                </a:solidFill>
              </a:rPr>
            </a:br>
            <a:r>
              <a:rPr lang="en-US" sz="2400" b="1" dirty="0" smtClean="0">
                <a:solidFill>
                  <a:schemeClr val="hlink"/>
                </a:solidFill>
              </a:rPr>
              <a:t>Juan </a:t>
            </a:r>
            <a:r>
              <a:rPr lang="en-US" sz="2400" b="1" dirty="0" err="1" smtClean="0">
                <a:solidFill>
                  <a:schemeClr val="hlink"/>
                </a:solidFill>
              </a:rPr>
              <a:t>Taizan</a:t>
            </a:r>
            <a:r>
              <a:rPr lang="en-US" sz="2400" b="1" dirty="0" smtClean="0">
                <a:solidFill>
                  <a:schemeClr val="hlink"/>
                </a:solidFill>
              </a:rPr>
              <a:t> </a:t>
            </a:r>
            <a:r>
              <a:rPr lang="en-US" sz="2400" dirty="0" smtClean="0">
                <a:solidFill>
                  <a:schemeClr val="hlink"/>
                </a:solidFill>
              </a:rPr>
              <a:t>– jtaizan@schoolhealthcenters.org</a:t>
            </a:r>
          </a:p>
          <a:p>
            <a:pPr marL="0" lvl="0" indent="0" rtl="0">
              <a:spcBef>
                <a:spcPts val="0"/>
              </a:spcBef>
              <a:buNone/>
            </a:pPr>
            <a:endParaRPr lang="en-US" sz="2400" dirty="0">
              <a:solidFill>
                <a:schemeClr val="hlink"/>
              </a:solidFill>
            </a:endParaRPr>
          </a:p>
          <a:p>
            <a:pPr marL="0" lvl="0" indent="0" rtl="0">
              <a:spcBef>
                <a:spcPts val="0"/>
              </a:spcBef>
              <a:buNone/>
            </a:pPr>
            <a:r>
              <a:rPr lang="en-US" sz="2400" b="1" dirty="0" smtClean="0">
                <a:solidFill>
                  <a:schemeClr val="hlink"/>
                </a:solidFill>
              </a:rPr>
              <a:t>Lisa Eisenberg </a:t>
            </a:r>
            <a:r>
              <a:rPr lang="en-US" sz="2400" dirty="0" smtClean="0">
                <a:solidFill>
                  <a:schemeClr val="hlink"/>
                </a:solidFill>
              </a:rPr>
              <a:t>– leisenberg@schoolhealthcenters.org</a:t>
            </a:r>
            <a:endParaRPr lang="en-US" sz="2400" dirty="0">
              <a:solidFill>
                <a:schemeClr val="hlink"/>
              </a:solidFill>
            </a:endParaRPr>
          </a:p>
          <a:p>
            <a:pPr marL="0" lvl="0" indent="0" rtl="0">
              <a:spcBef>
                <a:spcPts val="0"/>
              </a:spcBef>
              <a:buNone/>
            </a:pPr>
            <a:endParaRPr lang="en-US" sz="2400" dirty="0" smtClean="0">
              <a:solidFill>
                <a:schemeClr val="hlink"/>
              </a:solidFill>
            </a:endParaRPr>
          </a:p>
          <a:p>
            <a:pPr marL="0" lvl="0" indent="0" rtl="0">
              <a:spcBef>
                <a:spcPts val="0"/>
              </a:spcBef>
              <a:buNone/>
            </a:pPr>
            <a:endParaRPr lang="en-US" sz="2400" dirty="0">
              <a:solidFill>
                <a:schemeClr val="hlink"/>
              </a:solidFill>
            </a:endParaRPr>
          </a:p>
          <a:p>
            <a:pPr marL="0" lvl="0" indent="0" algn="ctr" rtl="0">
              <a:spcBef>
                <a:spcPts val="0"/>
              </a:spcBef>
              <a:buNone/>
            </a:pPr>
            <a:r>
              <a:rPr lang="en-US" sz="3200" b="1" dirty="0" smtClean="0">
                <a:solidFill>
                  <a:schemeClr val="tx1"/>
                </a:solidFill>
              </a:rPr>
              <a:t>www.schoolhealthcenters.org</a:t>
            </a:r>
            <a:endParaRPr sz="3200" b="1" dirty="0">
              <a:solidFill>
                <a:schemeClr val="tx1"/>
              </a:solidFill>
            </a:endParaRPr>
          </a:p>
        </p:txBody>
      </p:sp>
      <p:sp>
        <p:nvSpPr>
          <p:cNvPr id="5" name="Shape 79"/>
          <p:cNvSpPr txBox="1">
            <a:spLocks noGrp="1"/>
          </p:cNvSpPr>
          <p:nvPr>
            <p:ph type="title"/>
          </p:nvPr>
        </p:nvSpPr>
        <p:spPr>
          <a:xfrm>
            <a:off x="3886200" y="381000"/>
            <a:ext cx="4773524" cy="844500"/>
          </a:xfrm>
          <a:prstGeom prst="rect">
            <a:avLst/>
          </a:prstGeom>
        </p:spPr>
        <p:txBody>
          <a:bodyPr lIns="91425" tIns="91425" rIns="91425" bIns="91425" anchor="b" anchorCtr="0">
            <a:noAutofit/>
          </a:bodyPr>
          <a:lstStyle/>
          <a:p>
            <a:pPr algn="r">
              <a:spcBef>
                <a:spcPts val="0"/>
              </a:spcBef>
              <a:buNone/>
            </a:pPr>
            <a:r>
              <a:rPr lang="en-US" sz="3600" b="1" dirty="0" smtClean="0"/>
              <a:t>Stay in Touch</a:t>
            </a:r>
            <a:endParaRPr lang="en-US" sz="3600" b="1" dirty="0"/>
          </a:p>
        </p:txBody>
      </p:sp>
      <p:pic>
        <p:nvPicPr>
          <p:cNvPr id="4"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spTree>
    <p:extLst>
      <p:ext uri="{BB962C8B-B14F-4D97-AF65-F5344CB8AC3E}">
        <p14:creationId xmlns:p14="http://schemas.microsoft.com/office/powerpoint/2010/main" val="21254851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075" y="533400"/>
            <a:ext cx="5562596" cy="844550"/>
          </a:xfrm>
        </p:spPr>
        <p:txBody>
          <a:bodyPr/>
          <a:lstStyle/>
          <a:p>
            <a:pPr algn="r"/>
            <a:r>
              <a:rPr lang="en-US" b="1" dirty="0" smtClean="0"/>
              <a:t>How Can School-Based Health Centers Partner With You?</a:t>
            </a:r>
            <a:endParaRPr lang="en-US" b="1" dirty="0"/>
          </a:p>
        </p:txBody>
      </p:sp>
      <p:sp>
        <p:nvSpPr>
          <p:cNvPr id="3" name="Text Placeholder 2"/>
          <p:cNvSpPr>
            <a:spLocks noGrp="1"/>
          </p:cNvSpPr>
          <p:nvPr>
            <p:ph type="body" idx="1"/>
          </p:nvPr>
        </p:nvSpPr>
        <p:spPr>
          <a:xfrm>
            <a:off x="0" y="1600200"/>
            <a:ext cx="8686800" cy="3505200"/>
          </a:xfrm>
        </p:spPr>
        <p:txBody>
          <a:bodyPr/>
          <a:lstStyle/>
          <a:p>
            <a:pPr marL="1257300" lvl="2" indent="-342900">
              <a:buFont typeface="Arial" panose="020B0604020202020204" pitchFamily="34" charset="0"/>
              <a:buChar char="•"/>
            </a:pPr>
            <a:r>
              <a:rPr lang="en-US" sz="2800" dirty="0"/>
              <a:t>Children spend a lot of time </a:t>
            </a:r>
            <a:r>
              <a:rPr lang="en-US" sz="2800" b="1" dirty="0"/>
              <a:t>at school</a:t>
            </a:r>
            <a:r>
              <a:rPr lang="en-US" sz="2800" dirty="0" smtClean="0"/>
              <a:t>.</a:t>
            </a:r>
            <a:br>
              <a:rPr lang="en-US" sz="2800" dirty="0" smtClean="0"/>
            </a:br>
            <a:endParaRPr lang="en-US" sz="2000" dirty="0"/>
          </a:p>
          <a:p>
            <a:pPr marL="1257300" lvl="2" indent="-342900">
              <a:buFont typeface="Arial" panose="020B0604020202020204" pitchFamily="34" charset="0"/>
              <a:buChar char="•"/>
            </a:pPr>
            <a:r>
              <a:rPr lang="en-US" sz="2800" b="1" dirty="0"/>
              <a:t>Schools are trusted</a:t>
            </a:r>
            <a:r>
              <a:rPr lang="en-US" sz="2800" dirty="0"/>
              <a:t> by families to provide resources and support</a:t>
            </a:r>
            <a:r>
              <a:rPr lang="en-US" sz="2800" dirty="0" smtClean="0"/>
              <a:t>.</a:t>
            </a:r>
            <a:br>
              <a:rPr lang="en-US" sz="2800" dirty="0" smtClean="0"/>
            </a:br>
            <a:endParaRPr lang="en-US" sz="2000" dirty="0"/>
          </a:p>
          <a:p>
            <a:pPr marL="1257300" lvl="2" indent="-342900">
              <a:buFont typeface="Arial" panose="020B0604020202020204" pitchFamily="34" charset="0"/>
              <a:buChar char="•"/>
            </a:pPr>
            <a:r>
              <a:rPr lang="en-US" sz="2800" dirty="0"/>
              <a:t>We can help connect you to our school partners to reach </a:t>
            </a:r>
            <a:r>
              <a:rPr lang="en-US" sz="2800" b="1" dirty="0"/>
              <a:t>even more of your members</a:t>
            </a:r>
            <a:r>
              <a:rPr lang="en-US" sz="2800" dirty="0"/>
              <a:t>. </a:t>
            </a:r>
          </a:p>
        </p:txBody>
      </p:sp>
      <p:pic>
        <p:nvPicPr>
          <p:cNvPr id="4"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2947" y="4572000"/>
            <a:ext cx="3338106" cy="2224087"/>
          </a:xfrm>
          <a:prstGeom prst="rect">
            <a:avLst/>
          </a:prstGeom>
          <a:noFill/>
          <a:ln>
            <a:solidFill>
              <a:schemeClr val="accent3"/>
            </a:solidFill>
          </a:ln>
        </p:spPr>
      </p:pic>
    </p:spTree>
    <p:extLst>
      <p:ext uri="{BB962C8B-B14F-4D97-AF65-F5344CB8AC3E}">
        <p14:creationId xmlns:p14="http://schemas.microsoft.com/office/powerpoint/2010/main" val="124240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5387975" y="447675"/>
            <a:ext cx="3381375" cy="64135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B2252D"/>
              </a:buClr>
              <a:buSzPct val="25000"/>
              <a:buFont typeface="Calibri"/>
              <a:buNone/>
            </a:pPr>
            <a:r>
              <a:rPr lang="en-US" sz="4000" b="1" i="0" u="none" strike="noStrike" cap="none" baseline="0" dirty="0">
                <a:solidFill>
                  <a:srgbClr val="B2252D"/>
                </a:solidFill>
                <a:latin typeface="Calibri"/>
                <a:ea typeface="Calibri"/>
                <a:cs typeface="Calibri"/>
                <a:sym typeface="Calibri"/>
              </a:rPr>
              <a:t>About Us</a:t>
            </a:r>
          </a:p>
        </p:txBody>
      </p:sp>
      <p:sp>
        <p:nvSpPr>
          <p:cNvPr id="37" name="Shape 37"/>
          <p:cNvSpPr txBox="1">
            <a:spLocks noGrp="1"/>
          </p:cNvSpPr>
          <p:nvPr>
            <p:ph type="body" idx="1"/>
          </p:nvPr>
        </p:nvSpPr>
        <p:spPr>
          <a:xfrm>
            <a:off x="838200" y="1382712"/>
            <a:ext cx="7543800" cy="4197349"/>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rgbClr val="832528"/>
              </a:buClr>
              <a:buSzPct val="25000"/>
              <a:buFont typeface="Calibri"/>
              <a:buNone/>
            </a:pPr>
            <a:r>
              <a:rPr lang="en-US" sz="2400" b="0" i="0" u="none" strike="noStrike" cap="none" baseline="0" dirty="0">
                <a:solidFill>
                  <a:srgbClr val="832528"/>
                </a:solidFill>
                <a:latin typeface="Calibri"/>
                <a:ea typeface="Calibri"/>
                <a:cs typeface="Calibri"/>
                <a:sym typeface="Calibri"/>
              </a:rPr>
              <a:t/>
            </a:r>
            <a:br>
              <a:rPr lang="en-US" sz="2400" b="0" i="0" u="none" strike="noStrike" cap="none" baseline="0" dirty="0">
                <a:solidFill>
                  <a:srgbClr val="832528"/>
                </a:solidFill>
                <a:latin typeface="Calibri"/>
                <a:ea typeface="Calibri"/>
                <a:cs typeface="Calibri"/>
                <a:sym typeface="Calibri"/>
              </a:rPr>
            </a:br>
            <a:r>
              <a:rPr lang="en-US" sz="2400" b="1" i="0" u="none" strike="noStrike" cap="none" baseline="0" dirty="0">
                <a:solidFill>
                  <a:srgbClr val="832528"/>
                </a:solidFill>
                <a:latin typeface="Calibri"/>
                <a:ea typeface="Calibri"/>
                <a:cs typeface="Calibri"/>
                <a:sym typeface="Calibri"/>
              </a:rPr>
              <a:t>We are the statewide nonprofit organization helping to put more health services in </a:t>
            </a:r>
            <a:r>
              <a:rPr lang="en-US" sz="2400" b="1" i="0" u="none" strike="noStrike" cap="none" baseline="0" dirty="0" smtClean="0">
                <a:solidFill>
                  <a:srgbClr val="832528"/>
                </a:solidFill>
                <a:latin typeface="Calibri"/>
                <a:ea typeface="Calibri"/>
                <a:cs typeface="Calibri"/>
                <a:sym typeface="Calibri"/>
              </a:rPr>
              <a:t>schools</a:t>
            </a:r>
            <a:endParaRPr lang="en-US" sz="2400" b="1" i="0" u="none" strike="noStrike" cap="none" baseline="0" dirty="0">
              <a:solidFill>
                <a:srgbClr val="832528"/>
              </a:solidFill>
              <a:latin typeface="Calibri"/>
              <a:ea typeface="Calibri"/>
              <a:cs typeface="Calibri"/>
              <a:sym typeface="Calibri"/>
            </a:endParaRPr>
          </a:p>
          <a:p>
            <a:pPr marL="0" marR="0" lvl="1" indent="0" algn="l" rtl="0">
              <a:lnSpc>
                <a:spcPct val="100000"/>
              </a:lnSpc>
              <a:spcBef>
                <a:spcPts val="480"/>
              </a:spcBef>
              <a:spcAft>
                <a:spcPts val="0"/>
              </a:spcAft>
              <a:buClr>
                <a:srgbClr val="832528"/>
              </a:buClr>
              <a:buSzPct val="25000"/>
              <a:buFont typeface="Calibri"/>
              <a:buNone/>
            </a:pPr>
            <a:r>
              <a:rPr lang="en-US" sz="2400" b="0" i="0" u="none" strike="noStrike" cap="none" baseline="0" dirty="0">
                <a:solidFill>
                  <a:srgbClr val="832528"/>
                </a:solidFill>
                <a:latin typeface="Calibri"/>
                <a:ea typeface="Calibri"/>
                <a:cs typeface="Calibri"/>
                <a:sym typeface="Calibri"/>
              </a:rPr>
              <a:t/>
            </a:r>
            <a:br>
              <a:rPr lang="en-US" sz="2400" b="0" i="0" u="none" strike="noStrike" cap="none" baseline="0" dirty="0">
                <a:solidFill>
                  <a:srgbClr val="832528"/>
                </a:solidFill>
                <a:latin typeface="Calibri"/>
                <a:ea typeface="Calibri"/>
                <a:cs typeface="Calibri"/>
                <a:sym typeface="Calibri"/>
              </a:rPr>
            </a:br>
            <a:r>
              <a:rPr lang="en-US" sz="2400" b="0" i="0" u="none" strike="noStrike" cap="none" baseline="0" dirty="0">
                <a:solidFill>
                  <a:srgbClr val="832528"/>
                </a:solidFill>
                <a:latin typeface="Calibri"/>
                <a:ea typeface="Calibri"/>
                <a:cs typeface="Calibri"/>
                <a:sym typeface="Calibri"/>
              </a:rPr>
              <a:t>Our </a:t>
            </a:r>
            <a:r>
              <a:rPr lang="en-US" sz="2400" b="0" i="0" u="none" strike="noStrike" cap="none" baseline="0" dirty="0" smtClean="0">
                <a:solidFill>
                  <a:srgbClr val="832528"/>
                </a:solidFill>
                <a:latin typeface="Calibri"/>
                <a:ea typeface="Calibri"/>
                <a:cs typeface="Calibri"/>
                <a:sym typeface="Calibri"/>
              </a:rPr>
              <a:t>mission: Improve </a:t>
            </a:r>
            <a:r>
              <a:rPr lang="en-US" sz="2400" b="0" i="0" u="none" strike="noStrike" cap="none" baseline="0" dirty="0">
                <a:solidFill>
                  <a:srgbClr val="832528"/>
                </a:solidFill>
                <a:latin typeface="Calibri"/>
                <a:ea typeface="Calibri"/>
                <a:cs typeface="Calibri"/>
                <a:sym typeface="Calibri"/>
              </a:rPr>
              <a:t>the health and academic success of children and youth by advancing health services in </a:t>
            </a:r>
            <a:r>
              <a:rPr lang="en-US" sz="2400" b="0" i="0" u="none" strike="noStrike" cap="none" baseline="0" dirty="0" smtClean="0">
                <a:solidFill>
                  <a:srgbClr val="832528"/>
                </a:solidFill>
                <a:latin typeface="Calibri"/>
                <a:ea typeface="Calibri"/>
                <a:cs typeface="Calibri"/>
                <a:sym typeface="Calibri"/>
              </a:rPr>
              <a:t>schools</a:t>
            </a:r>
            <a:endParaRPr lang="en-US" sz="2400" b="0" i="0" u="none" strike="noStrike" cap="none" baseline="0" dirty="0">
              <a:solidFill>
                <a:srgbClr val="832528"/>
              </a:solidFill>
              <a:latin typeface="Calibri"/>
              <a:ea typeface="Calibri"/>
              <a:cs typeface="Calibri"/>
              <a:sym typeface="Calibri"/>
            </a:endParaRPr>
          </a:p>
        </p:txBody>
      </p:sp>
      <p:pic>
        <p:nvPicPr>
          <p:cNvPr id="38"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39" name="Shape 39"/>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2438400" y="4191000"/>
            <a:ext cx="4267200" cy="2590800"/>
          </a:xfrm>
          <a:prstGeom prst="rect">
            <a:avLst/>
          </a:prstGeom>
          <a:noFill/>
          <a:ln>
            <a:solidFill>
              <a:schemeClr val="accent3"/>
            </a:solid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286125" y="615950"/>
            <a:ext cx="5697536" cy="9207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B2252D"/>
              </a:buClr>
              <a:buSzPct val="25000"/>
              <a:buFont typeface="Calibri"/>
              <a:buNone/>
            </a:pPr>
            <a:r>
              <a:rPr lang="en-US" sz="4000" b="1" i="0" u="none" strike="noStrike" cap="none" baseline="0" dirty="0" smtClean="0">
                <a:solidFill>
                  <a:srgbClr val="B2252D"/>
                </a:solidFill>
                <a:latin typeface="Calibri"/>
                <a:ea typeface="Calibri"/>
                <a:cs typeface="Calibri"/>
                <a:sym typeface="Calibri"/>
              </a:rPr>
              <a:t>What </a:t>
            </a:r>
            <a:r>
              <a:rPr lang="en-US" sz="3600" b="1" i="0" u="none" strike="noStrike" cap="none" baseline="0" dirty="0" smtClean="0">
                <a:solidFill>
                  <a:srgbClr val="B2252D"/>
                </a:solidFill>
                <a:latin typeface="Calibri"/>
                <a:ea typeface="Calibri"/>
                <a:cs typeface="Calibri"/>
                <a:sym typeface="Calibri"/>
              </a:rPr>
              <a:t>Is</a:t>
            </a:r>
            <a:r>
              <a:rPr lang="en-US" sz="4000" b="1" i="0" u="none" strike="noStrike" cap="none" baseline="0" dirty="0" smtClean="0">
                <a:solidFill>
                  <a:srgbClr val="B2252D"/>
                </a:solidFill>
                <a:latin typeface="Calibri"/>
                <a:ea typeface="Calibri"/>
                <a:cs typeface="Calibri"/>
                <a:sym typeface="Calibri"/>
              </a:rPr>
              <a:t> a School-Based </a:t>
            </a:r>
            <a:r>
              <a:rPr lang="en-US" sz="4000" b="1" i="0" u="none" strike="noStrike" cap="none" baseline="0" dirty="0">
                <a:solidFill>
                  <a:srgbClr val="B2252D"/>
                </a:solidFill>
                <a:latin typeface="Calibri"/>
                <a:ea typeface="Calibri"/>
                <a:cs typeface="Calibri"/>
                <a:sym typeface="Calibri"/>
              </a:rPr>
              <a:t>Health Center?</a:t>
            </a:r>
          </a:p>
        </p:txBody>
      </p:sp>
      <p:sp>
        <p:nvSpPr>
          <p:cNvPr id="45" name="Shape 45"/>
          <p:cNvSpPr txBox="1">
            <a:spLocks noGrp="1"/>
          </p:cNvSpPr>
          <p:nvPr>
            <p:ph type="body" idx="1"/>
          </p:nvPr>
        </p:nvSpPr>
        <p:spPr>
          <a:xfrm>
            <a:off x="184150" y="1536700"/>
            <a:ext cx="6902450" cy="4940300"/>
          </a:xfrm>
          <a:prstGeom prst="rect">
            <a:avLst/>
          </a:prstGeom>
          <a:noFill/>
          <a:ln>
            <a:noFill/>
          </a:ln>
        </p:spPr>
        <p:txBody>
          <a:bodyPr lIns="91425" tIns="45700" rIns="91425" bIns="45700" anchor="t" anchorCtr="0">
            <a:noAutofit/>
          </a:bodyPr>
          <a:lstStyle/>
          <a:p>
            <a:pPr marL="12700" lvl="0" indent="0">
              <a:lnSpc>
                <a:spcPct val="80000"/>
              </a:lnSpc>
              <a:buClr>
                <a:srgbClr val="A97C50"/>
              </a:buClr>
              <a:buSzPct val="100000"/>
            </a:pPr>
            <a:r>
              <a:rPr lang="en-US" sz="2400" dirty="0" smtClean="0">
                <a:solidFill>
                  <a:schemeClr val="accent5">
                    <a:lumMod val="50000"/>
                  </a:schemeClr>
                </a:solidFill>
              </a:rPr>
              <a:t>School-based health centers</a:t>
            </a:r>
            <a:r>
              <a:rPr lang="en-US" sz="2400" dirty="0">
                <a:solidFill>
                  <a:schemeClr val="accent5">
                    <a:lumMod val="50000"/>
                  </a:schemeClr>
                </a:solidFill>
              </a:rPr>
              <a:t> are </a:t>
            </a:r>
            <a:r>
              <a:rPr lang="en-US" sz="2400" dirty="0" smtClean="0">
                <a:solidFill>
                  <a:schemeClr val="accent5">
                    <a:lumMod val="50000"/>
                  </a:schemeClr>
                </a:solidFill>
              </a:rPr>
              <a:t>at or adjacent to school and </a:t>
            </a:r>
            <a:r>
              <a:rPr lang="en-US" sz="2400" dirty="0">
                <a:solidFill>
                  <a:schemeClr val="accent5">
                    <a:lumMod val="50000"/>
                  </a:schemeClr>
                </a:solidFill>
              </a:rPr>
              <a:t>provide primary care like any health </a:t>
            </a:r>
            <a:r>
              <a:rPr lang="en-US" sz="2400" dirty="0" smtClean="0">
                <a:solidFill>
                  <a:schemeClr val="accent5">
                    <a:lumMod val="50000"/>
                  </a:schemeClr>
                </a:solidFill>
              </a:rPr>
              <a:t>clinic</a:t>
            </a:r>
            <a:br>
              <a:rPr lang="en-US" sz="2400" dirty="0" smtClean="0">
                <a:solidFill>
                  <a:schemeClr val="accent5">
                    <a:lumMod val="50000"/>
                  </a:schemeClr>
                </a:solidFill>
              </a:rPr>
            </a:br>
            <a:r>
              <a:rPr lang="en-US" sz="2400" dirty="0" smtClean="0">
                <a:solidFill>
                  <a:schemeClr val="accent5">
                    <a:lumMod val="50000"/>
                  </a:schemeClr>
                </a:solidFill>
              </a:rPr>
              <a:t/>
            </a:r>
            <a:br>
              <a:rPr lang="en-US" sz="2400" dirty="0" smtClean="0">
                <a:solidFill>
                  <a:schemeClr val="accent5">
                    <a:lumMod val="50000"/>
                  </a:schemeClr>
                </a:solidFill>
              </a:rPr>
            </a:br>
            <a:r>
              <a:rPr lang="en-US" sz="2400" dirty="0" smtClean="0">
                <a:solidFill>
                  <a:schemeClr val="accent5">
                    <a:lumMod val="50000"/>
                  </a:schemeClr>
                </a:solidFill>
              </a:rPr>
              <a:t>SBHCs offer:</a:t>
            </a:r>
            <a:endParaRPr lang="en-US" sz="2400" i="0" u="none" strike="noStrike" cap="none" baseline="0" dirty="0" smtClean="0">
              <a:solidFill>
                <a:schemeClr val="accent5">
                  <a:lumMod val="50000"/>
                </a:schemeClr>
              </a:solidFill>
              <a:sym typeface="Calibri"/>
            </a:endParaRPr>
          </a:p>
          <a:p>
            <a:pPr marL="342900" marR="0" lvl="0" indent="-330200" algn="l" rtl="0">
              <a:lnSpc>
                <a:spcPct val="80000"/>
              </a:lnSpc>
              <a:spcBef>
                <a:spcPts val="0"/>
              </a:spcBef>
              <a:spcAft>
                <a:spcPts val="0"/>
              </a:spcAft>
              <a:buClr>
                <a:srgbClr val="A97C50"/>
              </a:buClr>
              <a:buSzPct val="100000"/>
              <a:buFont typeface="Arial"/>
              <a:buChar char="•"/>
            </a:pPr>
            <a:endParaRPr lang="en-US" sz="2400" b="1" dirty="0">
              <a:solidFill>
                <a:schemeClr val="accent5">
                  <a:lumMod val="50000"/>
                </a:schemeClr>
              </a:solidFill>
            </a:endParaRPr>
          </a:p>
          <a:p>
            <a:pPr marL="342900" marR="0" lvl="0" indent="-330200" algn="l" rtl="0">
              <a:lnSpc>
                <a:spcPct val="80000"/>
              </a:lnSpc>
              <a:spcBef>
                <a:spcPts val="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sym typeface="Calibri"/>
              </a:rPr>
              <a:t>Enhanced access</a:t>
            </a:r>
            <a:r>
              <a:rPr lang="en-US" sz="2400" i="0" u="none" strike="noStrike" cap="none" baseline="0" dirty="0" smtClean="0">
                <a:solidFill>
                  <a:schemeClr val="accent5">
                    <a:lumMod val="50000"/>
                  </a:schemeClr>
                </a:solidFill>
                <a:sym typeface="Calibri"/>
              </a:rPr>
              <a:t> to health care for kids</a:t>
            </a:r>
            <a:endParaRPr lang="en-US" sz="2400" i="1" u="none" strike="noStrike" cap="none" baseline="0" dirty="0" smtClean="0">
              <a:solidFill>
                <a:schemeClr val="accent5">
                  <a:lumMod val="50000"/>
                </a:schemeClr>
              </a:solidFill>
              <a:sym typeface="Calibri"/>
            </a:endParaRPr>
          </a:p>
          <a:p>
            <a:pPr marL="342900" marR="0" lvl="0" indent="-215900" algn="l" rtl="0">
              <a:lnSpc>
                <a:spcPct val="80000"/>
              </a:lnSpc>
              <a:spcBef>
                <a:spcPts val="400"/>
              </a:spcBef>
              <a:spcAft>
                <a:spcPts val="0"/>
              </a:spcAft>
              <a:buClr>
                <a:srgbClr val="A97C50"/>
              </a:buClr>
              <a:buFont typeface="Arial"/>
              <a:buNone/>
            </a:pPr>
            <a:endParaRPr sz="2400" b="1" i="0" u="none" strike="noStrike" cap="none" baseline="0" dirty="0" smtClean="0">
              <a:solidFill>
                <a:schemeClr val="accent5">
                  <a:lumMod val="50000"/>
                </a:schemeClr>
              </a:solidFill>
              <a:sym typeface="Calibri"/>
            </a:endParaRPr>
          </a:p>
          <a:p>
            <a:pPr marL="342900" marR="0" lvl="0" indent="-330200" algn="l" rtl="0">
              <a:lnSpc>
                <a:spcPct val="80000"/>
              </a:lnSpc>
              <a:spcBef>
                <a:spcPts val="40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sym typeface="Calibri"/>
              </a:rPr>
              <a:t>Strong prevention </a:t>
            </a:r>
            <a:r>
              <a:rPr lang="en-US" sz="2400" i="0" u="none" strike="noStrike" cap="none" baseline="0" dirty="0" smtClean="0">
                <a:solidFill>
                  <a:schemeClr val="accent5">
                    <a:lumMod val="50000"/>
                  </a:schemeClr>
                </a:solidFill>
                <a:sym typeface="Calibri"/>
              </a:rPr>
              <a:t>&amp;</a:t>
            </a:r>
            <a:r>
              <a:rPr lang="en-US" sz="2400" i="0" u="none" strike="noStrike" cap="none" dirty="0" smtClean="0">
                <a:solidFill>
                  <a:schemeClr val="accent5">
                    <a:lumMod val="50000"/>
                  </a:schemeClr>
                </a:solidFill>
                <a:sym typeface="Calibri"/>
              </a:rPr>
              <a:t> population health</a:t>
            </a:r>
            <a:endParaRPr lang="en-US" sz="2400" i="0" u="none" strike="noStrike" cap="none" baseline="0" dirty="0">
              <a:solidFill>
                <a:schemeClr val="accent5">
                  <a:lumMod val="50000"/>
                </a:schemeClr>
              </a:solidFill>
              <a:sym typeface="Calibri"/>
            </a:endParaRPr>
          </a:p>
          <a:p>
            <a:pPr marL="342900" marR="0" lvl="0" indent="-215900" algn="l" rtl="0">
              <a:lnSpc>
                <a:spcPct val="80000"/>
              </a:lnSpc>
              <a:spcBef>
                <a:spcPts val="400"/>
              </a:spcBef>
              <a:spcAft>
                <a:spcPts val="0"/>
              </a:spcAft>
              <a:buClr>
                <a:srgbClr val="A97C50"/>
              </a:buClr>
              <a:buFont typeface="Arial"/>
              <a:buNone/>
            </a:pPr>
            <a:endParaRPr sz="2400" b="1" i="0" u="none" strike="noStrike" cap="none" baseline="0" dirty="0">
              <a:solidFill>
                <a:schemeClr val="accent5">
                  <a:lumMod val="50000"/>
                </a:schemeClr>
              </a:solidFill>
              <a:sym typeface="Calibri"/>
            </a:endParaRPr>
          </a:p>
          <a:p>
            <a:pPr marL="342900" marR="0" lvl="0" indent="-330200" algn="l" rtl="0">
              <a:lnSpc>
                <a:spcPct val="80000"/>
              </a:lnSpc>
              <a:spcBef>
                <a:spcPts val="40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sym typeface="Calibri"/>
              </a:rPr>
              <a:t>Intensive</a:t>
            </a:r>
            <a:r>
              <a:rPr lang="en-US" sz="2400" b="1" i="0" u="none" strike="noStrike" cap="none" dirty="0" smtClean="0">
                <a:solidFill>
                  <a:schemeClr val="accent5">
                    <a:lumMod val="50000"/>
                  </a:schemeClr>
                </a:solidFill>
                <a:sym typeface="Calibri"/>
              </a:rPr>
              <a:t> support </a:t>
            </a:r>
            <a:r>
              <a:rPr lang="en-US" sz="2400" i="0" u="none" strike="noStrike" cap="none" dirty="0" smtClean="0">
                <a:solidFill>
                  <a:schemeClr val="accent5">
                    <a:lumMod val="50000"/>
                  </a:schemeClr>
                </a:solidFill>
                <a:sym typeface="Calibri"/>
              </a:rPr>
              <a:t>for the highest need students</a:t>
            </a:r>
            <a:endParaRPr lang="en-US" sz="2400" i="0" u="none" strike="noStrike" cap="none" baseline="0" dirty="0">
              <a:solidFill>
                <a:schemeClr val="accent5">
                  <a:lumMod val="50000"/>
                </a:schemeClr>
              </a:solidFill>
              <a:sym typeface="Calibri"/>
            </a:endParaRPr>
          </a:p>
          <a:p>
            <a:pPr marL="342900" marR="0" lvl="0" indent="-215900" algn="l" rtl="0">
              <a:lnSpc>
                <a:spcPct val="80000"/>
              </a:lnSpc>
              <a:spcBef>
                <a:spcPts val="400"/>
              </a:spcBef>
              <a:spcAft>
                <a:spcPts val="0"/>
              </a:spcAft>
              <a:buClr>
                <a:srgbClr val="A97C50"/>
              </a:buClr>
              <a:buFont typeface="Arial"/>
              <a:buNone/>
            </a:pPr>
            <a:endParaRPr sz="2400" b="1" i="0" u="none" strike="noStrike" cap="none" baseline="0" dirty="0">
              <a:solidFill>
                <a:schemeClr val="accent5">
                  <a:lumMod val="50000"/>
                </a:schemeClr>
              </a:solidFill>
              <a:sym typeface="Calibri"/>
            </a:endParaRPr>
          </a:p>
          <a:p>
            <a:pPr marL="342900" marR="0" lvl="0" indent="-330200" algn="l" rtl="0">
              <a:lnSpc>
                <a:spcPct val="80000"/>
              </a:lnSpc>
              <a:spcBef>
                <a:spcPts val="40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sym typeface="Calibri"/>
              </a:rPr>
              <a:t>Suppor</a:t>
            </a:r>
            <a:r>
              <a:rPr lang="en-US" sz="2400" b="1" dirty="0" smtClean="0">
                <a:solidFill>
                  <a:schemeClr val="accent5">
                    <a:lumMod val="50000"/>
                  </a:schemeClr>
                </a:solidFill>
              </a:rPr>
              <a:t>t for the school’s mission </a:t>
            </a:r>
            <a:r>
              <a:rPr lang="en-US" sz="2400" dirty="0" smtClean="0">
                <a:solidFill>
                  <a:schemeClr val="accent5">
                    <a:lumMod val="50000"/>
                  </a:schemeClr>
                </a:solidFill>
              </a:rPr>
              <a:t>to improve academic success</a:t>
            </a:r>
          </a:p>
          <a:p>
            <a:pPr marL="342900" marR="0" lvl="0" indent="-330200" algn="l" rtl="0">
              <a:lnSpc>
                <a:spcPct val="80000"/>
              </a:lnSpc>
              <a:spcBef>
                <a:spcPts val="400"/>
              </a:spcBef>
              <a:spcAft>
                <a:spcPts val="0"/>
              </a:spcAft>
              <a:buClr>
                <a:srgbClr val="A97C50"/>
              </a:buClr>
              <a:buSzPct val="100000"/>
              <a:buFont typeface="Arial"/>
              <a:buChar char="•"/>
            </a:pPr>
            <a:endParaRPr sz="2400" b="1" i="0" u="none" strike="noStrike" cap="none" baseline="0" dirty="0" smtClean="0">
              <a:solidFill>
                <a:schemeClr val="accent5">
                  <a:lumMod val="50000"/>
                </a:schemeClr>
              </a:solidFill>
              <a:sym typeface="Calibri"/>
            </a:endParaRPr>
          </a:p>
          <a:p>
            <a:pPr marL="342900" marR="0" lvl="0" indent="-330200" algn="l" rtl="0">
              <a:lnSpc>
                <a:spcPct val="80000"/>
              </a:lnSpc>
              <a:spcBef>
                <a:spcPts val="400"/>
              </a:spcBef>
              <a:spcAft>
                <a:spcPts val="0"/>
              </a:spcAft>
              <a:buClr>
                <a:srgbClr val="A97C50"/>
              </a:buClr>
              <a:buSzPct val="100000"/>
              <a:buFont typeface="Arial"/>
              <a:buChar char="•"/>
            </a:pPr>
            <a:r>
              <a:rPr lang="en-US" sz="2400" b="1" dirty="0" smtClean="0">
                <a:solidFill>
                  <a:schemeClr val="accent5">
                    <a:lumMod val="50000"/>
                  </a:schemeClr>
                </a:solidFill>
              </a:rPr>
              <a:t>Integration </a:t>
            </a:r>
            <a:r>
              <a:rPr lang="en-US" sz="2400" dirty="0" smtClean="0">
                <a:solidFill>
                  <a:schemeClr val="accent5">
                    <a:lumMod val="50000"/>
                  </a:schemeClr>
                </a:solidFill>
              </a:rPr>
              <a:t>into the health care system</a:t>
            </a:r>
            <a:endParaRPr lang="en-US" sz="2400" i="0" u="none" strike="noStrike" cap="none" baseline="0" dirty="0">
              <a:solidFill>
                <a:schemeClr val="accent5">
                  <a:lumMod val="50000"/>
                </a:schemeClr>
              </a:solidFill>
              <a:sym typeface="Calibri"/>
            </a:endParaRPr>
          </a:p>
        </p:txBody>
      </p:sp>
      <p:pic>
        <p:nvPicPr>
          <p:cNvPr id="46" name="Shape 46"/>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47" name="Shape 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62800" y="1657865"/>
            <a:ext cx="1768564" cy="2665414"/>
          </a:xfrm>
          <a:prstGeom prst="rect">
            <a:avLst/>
          </a:prstGeom>
          <a:noFill/>
          <a:ln>
            <a:solidFill>
              <a:schemeClr val="bg2"/>
            </a:solid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3">
            <a:alphaModFix/>
          </a:blip>
          <a:srcRect/>
          <a:stretch/>
        </p:blipFill>
        <p:spPr>
          <a:xfrm>
            <a:off x="230187" y="2570161"/>
            <a:ext cx="3275013" cy="2535239"/>
          </a:xfrm>
          <a:prstGeom prst="rect">
            <a:avLst/>
          </a:prstGeom>
          <a:noFill/>
          <a:ln>
            <a:solidFill>
              <a:schemeClr val="bg2"/>
            </a:solidFill>
          </a:ln>
        </p:spPr>
      </p:pic>
      <p:sp>
        <p:nvSpPr>
          <p:cNvPr id="71" name="Shape 71"/>
          <p:cNvSpPr txBox="1">
            <a:spLocks noGrp="1"/>
          </p:cNvSpPr>
          <p:nvPr>
            <p:ph type="title"/>
          </p:nvPr>
        </p:nvSpPr>
        <p:spPr>
          <a:xfrm>
            <a:off x="3582987" y="395287"/>
            <a:ext cx="5289550" cy="9778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B2252D"/>
              </a:buClr>
              <a:buSzPct val="25000"/>
              <a:buFont typeface="Calibri"/>
              <a:buNone/>
            </a:pPr>
            <a:r>
              <a:rPr lang="en-US" sz="3600" b="1" i="0" u="none" strike="noStrike" cap="none" baseline="0" dirty="0">
                <a:solidFill>
                  <a:srgbClr val="B2252D"/>
                </a:solidFill>
                <a:latin typeface="Calibri"/>
                <a:ea typeface="Calibri"/>
                <a:cs typeface="Calibri"/>
                <a:sym typeface="Calibri"/>
              </a:rPr>
              <a:t>Who Runs School-Based Health Centers? </a:t>
            </a:r>
          </a:p>
        </p:txBody>
      </p:sp>
      <p:sp>
        <p:nvSpPr>
          <p:cNvPr id="72" name="Shape 72"/>
          <p:cNvSpPr txBox="1">
            <a:spLocks noGrp="1"/>
          </p:cNvSpPr>
          <p:nvPr>
            <p:ph type="body" idx="1"/>
          </p:nvPr>
        </p:nvSpPr>
        <p:spPr>
          <a:xfrm>
            <a:off x="3733800" y="2133600"/>
            <a:ext cx="4967286" cy="418782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latin typeface="Calibri"/>
                <a:ea typeface="Calibri"/>
                <a:cs typeface="Calibri"/>
                <a:sym typeface="Calibri"/>
              </a:rPr>
              <a:t>Communit</a:t>
            </a:r>
            <a:r>
              <a:rPr lang="en-US" sz="2400" b="1" dirty="0" smtClean="0">
                <a:solidFill>
                  <a:schemeClr val="accent5">
                    <a:lumMod val="50000"/>
                  </a:schemeClr>
                </a:solidFill>
              </a:rPr>
              <a:t>y health clinics</a:t>
            </a:r>
            <a:endParaRPr lang="en-US" sz="2400" b="1" i="0" u="none" strike="noStrike" cap="none" baseline="0" dirty="0" smtClean="0">
              <a:solidFill>
                <a:schemeClr val="accent5">
                  <a:lumMod val="50000"/>
                </a:schemeClr>
              </a:solidFill>
              <a:sym typeface="Calibri"/>
            </a:endParaRPr>
          </a:p>
          <a:p>
            <a:pPr marL="342900" marR="0" lvl="0" indent="-342900" algn="l" rtl="0">
              <a:lnSpc>
                <a:spcPct val="80000"/>
              </a:lnSpc>
              <a:spcBef>
                <a:spcPts val="0"/>
              </a:spcBef>
              <a:spcAft>
                <a:spcPts val="0"/>
              </a:spcAft>
              <a:buClr>
                <a:srgbClr val="A97C50"/>
              </a:buClr>
              <a:buSzPct val="100000"/>
              <a:buFont typeface="Arial"/>
              <a:buChar char="•"/>
            </a:pPr>
            <a:endParaRPr lang="en-US" sz="2400" b="1" dirty="0">
              <a:solidFill>
                <a:schemeClr val="accent5">
                  <a:lumMod val="50000"/>
                </a:schemeClr>
              </a:solidFill>
            </a:endParaRPr>
          </a:p>
          <a:p>
            <a:pPr marL="342900" marR="0" lvl="0" indent="-342900" algn="l" rtl="0">
              <a:lnSpc>
                <a:spcPct val="80000"/>
              </a:lnSpc>
              <a:spcBef>
                <a:spcPts val="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latin typeface="Calibri"/>
                <a:ea typeface="Calibri"/>
                <a:cs typeface="Calibri"/>
                <a:sym typeface="Calibri"/>
              </a:rPr>
              <a:t>School </a:t>
            </a:r>
            <a:r>
              <a:rPr lang="en-US" sz="2400" b="1" i="0" u="none" strike="noStrike" cap="none" baseline="0" dirty="0">
                <a:solidFill>
                  <a:schemeClr val="accent5">
                    <a:lumMod val="50000"/>
                  </a:schemeClr>
                </a:solidFill>
                <a:latin typeface="Calibri"/>
                <a:ea typeface="Calibri"/>
                <a:cs typeface="Calibri"/>
                <a:sym typeface="Calibri"/>
              </a:rPr>
              <a:t>districts </a:t>
            </a:r>
            <a:endParaRPr lang="en-US" sz="2400" b="1" i="0" u="none" strike="noStrike" cap="none" baseline="0" dirty="0" smtClean="0">
              <a:solidFill>
                <a:schemeClr val="accent5">
                  <a:lumMod val="50000"/>
                </a:schemeClr>
              </a:solidFill>
              <a:latin typeface="Calibri"/>
              <a:ea typeface="Calibri"/>
              <a:cs typeface="Calibri"/>
              <a:sym typeface="Calibri"/>
            </a:endParaRPr>
          </a:p>
          <a:p>
            <a:pPr marL="342900" marR="0" lvl="0" indent="-342900" algn="l" rtl="0">
              <a:lnSpc>
                <a:spcPct val="80000"/>
              </a:lnSpc>
              <a:spcBef>
                <a:spcPts val="0"/>
              </a:spcBef>
              <a:spcAft>
                <a:spcPts val="0"/>
              </a:spcAft>
              <a:buClr>
                <a:srgbClr val="A97C50"/>
              </a:buClr>
              <a:buSzPct val="100000"/>
              <a:buFont typeface="Arial"/>
              <a:buChar char="•"/>
            </a:pPr>
            <a:endParaRPr sz="2400" b="1" i="0" u="none" strike="noStrike" cap="none" baseline="0" dirty="0">
              <a:solidFill>
                <a:schemeClr val="accent5">
                  <a:lumMod val="50000"/>
                </a:schemeClr>
              </a:solidFill>
              <a:latin typeface="Calibri"/>
              <a:ea typeface="Calibri"/>
              <a:cs typeface="Calibri"/>
              <a:sym typeface="Calibri"/>
            </a:endParaRPr>
          </a:p>
          <a:p>
            <a:pPr marL="342900" marR="0" lvl="0" indent="-342900" algn="l" rtl="0">
              <a:lnSpc>
                <a:spcPct val="80000"/>
              </a:lnSpc>
              <a:spcBef>
                <a:spcPts val="480"/>
              </a:spcBef>
              <a:spcAft>
                <a:spcPts val="0"/>
              </a:spcAft>
              <a:buClr>
                <a:srgbClr val="A97C50"/>
              </a:buClr>
              <a:buSzPct val="100000"/>
              <a:buFont typeface="Arial"/>
              <a:buChar char="•"/>
            </a:pPr>
            <a:r>
              <a:rPr lang="en-US" sz="2400" b="1" i="0" u="none" strike="noStrike" cap="none" baseline="0" dirty="0">
                <a:solidFill>
                  <a:schemeClr val="accent5">
                    <a:lumMod val="50000"/>
                  </a:schemeClr>
                </a:solidFill>
                <a:latin typeface="Calibri"/>
                <a:ea typeface="Calibri"/>
                <a:cs typeface="Calibri"/>
                <a:sym typeface="Calibri"/>
              </a:rPr>
              <a:t>County health departments </a:t>
            </a:r>
          </a:p>
          <a:p>
            <a:pPr marL="342900" marR="0" lvl="0" indent="-190500" algn="l" rtl="0">
              <a:lnSpc>
                <a:spcPct val="80000"/>
              </a:lnSpc>
              <a:spcBef>
                <a:spcPts val="480"/>
              </a:spcBef>
              <a:spcAft>
                <a:spcPts val="0"/>
              </a:spcAft>
              <a:buClr>
                <a:srgbClr val="A97C50"/>
              </a:buClr>
              <a:buFont typeface="Arial"/>
              <a:buNone/>
            </a:pPr>
            <a:endParaRPr sz="2400" b="1" i="0" u="none" strike="noStrike" cap="none" baseline="0" dirty="0">
              <a:solidFill>
                <a:schemeClr val="accent5">
                  <a:lumMod val="50000"/>
                </a:schemeClr>
              </a:solidFill>
              <a:latin typeface="Calibri"/>
              <a:ea typeface="Calibri"/>
              <a:cs typeface="Calibri"/>
              <a:sym typeface="Calibri"/>
            </a:endParaRPr>
          </a:p>
          <a:p>
            <a:pPr marL="342900" marR="0" lvl="0" indent="-342900" algn="l" rtl="0">
              <a:lnSpc>
                <a:spcPct val="80000"/>
              </a:lnSpc>
              <a:spcBef>
                <a:spcPts val="480"/>
              </a:spcBef>
              <a:spcAft>
                <a:spcPts val="0"/>
              </a:spcAft>
              <a:buClr>
                <a:srgbClr val="A97C50"/>
              </a:buClr>
              <a:buSzPct val="100000"/>
              <a:buFont typeface="Arial"/>
              <a:buChar char="•"/>
            </a:pPr>
            <a:r>
              <a:rPr lang="en-US" sz="2400" b="1" i="0" u="none" strike="noStrike" cap="none" baseline="0" dirty="0">
                <a:solidFill>
                  <a:schemeClr val="accent5">
                    <a:lumMod val="50000"/>
                  </a:schemeClr>
                </a:solidFill>
                <a:latin typeface="Calibri"/>
                <a:ea typeface="Calibri"/>
                <a:cs typeface="Calibri"/>
                <a:sym typeface="Calibri"/>
              </a:rPr>
              <a:t>Mental health providers</a:t>
            </a:r>
          </a:p>
          <a:p>
            <a:pPr marL="342900" marR="0" lvl="0" indent="-190500" algn="l" rtl="0">
              <a:lnSpc>
                <a:spcPct val="80000"/>
              </a:lnSpc>
              <a:spcBef>
                <a:spcPts val="480"/>
              </a:spcBef>
              <a:spcAft>
                <a:spcPts val="0"/>
              </a:spcAft>
              <a:buClr>
                <a:srgbClr val="A97C50"/>
              </a:buClr>
              <a:buFont typeface="Arial"/>
              <a:buNone/>
            </a:pPr>
            <a:endParaRPr sz="2400" b="1" i="0" u="none" strike="noStrike" cap="none" baseline="0" dirty="0">
              <a:solidFill>
                <a:schemeClr val="accent5">
                  <a:lumMod val="50000"/>
                </a:schemeClr>
              </a:solidFill>
              <a:latin typeface="Calibri"/>
              <a:ea typeface="Calibri"/>
              <a:cs typeface="Calibri"/>
              <a:sym typeface="Calibri"/>
            </a:endParaRPr>
          </a:p>
          <a:p>
            <a:pPr marL="342900" marR="0" lvl="0" indent="-342900" algn="l" rtl="0">
              <a:lnSpc>
                <a:spcPct val="80000"/>
              </a:lnSpc>
              <a:spcBef>
                <a:spcPts val="480"/>
              </a:spcBef>
              <a:spcAft>
                <a:spcPts val="0"/>
              </a:spcAft>
              <a:buClr>
                <a:srgbClr val="A97C50"/>
              </a:buClr>
              <a:buSzPct val="100000"/>
              <a:buFont typeface="Arial"/>
              <a:buChar char="•"/>
            </a:pPr>
            <a:r>
              <a:rPr lang="en-US" sz="2400" b="1" i="0" u="none" strike="noStrike" cap="none" baseline="0" dirty="0" smtClean="0">
                <a:solidFill>
                  <a:schemeClr val="accent5">
                    <a:lumMod val="50000"/>
                  </a:schemeClr>
                </a:solidFill>
                <a:latin typeface="Calibri"/>
                <a:ea typeface="Calibri"/>
                <a:cs typeface="Calibri"/>
                <a:sym typeface="Calibri"/>
              </a:rPr>
              <a:t>Community-based </a:t>
            </a:r>
            <a:r>
              <a:rPr lang="en-US" sz="2400" b="1" i="0" u="none" strike="noStrike" cap="none" baseline="0" dirty="0">
                <a:solidFill>
                  <a:schemeClr val="accent5">
                    <a:lumMod val="50000"/>
                  </a:schemeClr>
                </a:solidFill>
                <a:latin typeface="Calibri"/>
                <a:ea typeface="Calibri"/>
                <a:cs typeface="Calibri"/>
                <a:sym typeface="Calibri"/>
              </a:rPr>
              <a:t>organizations</a:t>
            </a:r>
            <a:br>
              <a:rPr lang="en-US" sz="2400" b="1" i="0" u="none" strike="noStrike" cap="none" baseline="0" dirty="0">
                <a:solidFill>
                  <a:schemeClr val="accent5">
                    <a:lumMod val="50000"/>
                  </a:schemeClr>
                </a:solidFill>
                <a:latin typeface="Calibri"/>
                <a:ea typeface="Calibri"/>
                <a:cs typeface="Calibri"/>
                <a:sym typeface="Calibri"/>
              </a:rPr>
            </a:br>
            <a:endParaRPr lang="en-US" sz="2400" b="1" i="0" u="none" strike="noStrike" cap="none" baseline="0" dirty="0">
              <a:solidFill>
                <a:schemeClr val="accent5">
                  <a:lumMod val="50000"/>
                </a:schemeClr>
              </a:solidFill>
              <a:latin typeface="Calibri"/>
              <a:ea typeface="Calibri"/>
              <a:cs typeface="Calibri"/>
              <a:sym typeface="Calibri"/>
            </a:endParaRPr>
          </a:p>
          <a:p>
            <a:pPr marL="342900" marR="0" lvl="0" indent="-342900" algn="l" rtl="0">
              <a:lnSpc>
                <a:spcPct val="80000"/>
              </a:lnSpc>
              <a:spcBef>
                <a:spcPts val="480"/>
              </a:spcBef>
              <a:spcAft>
                <a:spcPts val="0"/>
              </a:spcAft>
              <a:buClr>
                <a:srgbClr val="A97C50"/>
              </a:buClr>
              <a:buSzPct val="100000"/>
              <a:buFont typeface="Arial"/>
              <a:buChar char="•"/>
            </a:pPr>
            <a:r>
              <a:rPr lang="en-US" sz="2400" b="1" i="0" u="none" strike="noStrike" cap="none" baseline="0" dirty="0">
                <a:solidFill>
                  <a:schemeClr val="accent5">
                    <a:lumMod val="50000"/>
                  </a:schemeClr>
                </a:solidFill>
                <a:latin typeface="Calibri"/>
                <a:ea typeface="Calibri"/>
                <a:cs typeface="Calibri"/>
                <a:sym typeface="Calibri"/>
              </a:rPr>
              <a:t>Hospitals</a:t>
            </a:r>
          </a:p>
        </p:txBody>
      </p:sp>
      <p:pic>
        <p:nvPicPr>
          <p:cNvPr id="73" name="Shape 73"/>
          <p:cNvPicPr preferRelativeResize="0"/>
          <p:nvPr/>
        </p:nvPicPr>
        <p:blipFill rotWithShape="1">
          <a:blip r:embed="rId4">
            <a:alphaModFix/>
          </a:blip>
          <a:srcRect/>
          <a:stretch/>
        </p:blipFill>
        <p:spPr>
          <a:xfrm>
            <a:off x="542925" y="0"/>
            <a:ext cx="2743199" cy="1536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6252"/>
            <a:ext cx="5028914" cy="5397741"/>
          </a:xfrm>
          <a:prstGeom prst="rect">
            <a:avLst/>
          </a:prstGeom>
        </p:spPr>
      </p:pic>
      <p:sp>
        <p:nvSpPr>
          <p:cNvPr id="61" name="Shape 61"/>
          <p:cNvSpPr txBox="1"/>
          <p:nvPr/>
        </p:nvSpPr>
        <p:spPr>
          <a:xfrm>
            <a:off x="2651125" y="417512"/>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2" name="Shape 62"/>
          <p:cNvSpPr txBox="1"/>
          <p:nvPr/>
        </p:nvSpPr>
        <p:spPr>
          <a:xfrm>
            <a:off x="6918325" y="2017711"/>
            <a:ext cx="1997075"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Rectangle 1"/>
          <p:cNvSpPr/>
          <p:nvPr/>
        </p:nvSpPr>
        <p:spPr>
          <a:xfrm>
            <a:off x="3200400" y="118953"/>
            <a:ext cx="2667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hape 63"/>
          <p:cNvSpPr txBox="1">
            <a:spLocks noGrp="1"/>
          </p:cNvSpPr>
          <p:nvPr>
            <p:ph type="title"/>
          </p:nvPr>
        </p:nvSpPr>
        <p:spPr>
          <a:xfrm>
            <a:off x="3505200" y="288129"/>
            <a:ext cx="5295900" cy="992188"/>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B2252D"/>
              </a:buClr>
              <a:buSzPct val="25000"/>
              <a:buFont typeface="Calibri"/>
              <a:buNone/>
            </a:pPr>
            <a:r>
              <a:rPr lang="en-US" b="1" i="0" u="none" strike="noStrike" cap="none" baseline="0" dirty="0">
                <a:solidFill>
                  <a:srgbClr val="B2252D"/>
                </a:solidFill>
                <a:sym typeface="Calibri"/>
              </a:rPr>
              <a:t>California’s </a:t>
            </a:r>
            <a:r>
              <a:rPr lang="en-US" b="1" dirty="0"/>
              <a:t>243</a:t>
            </a:r>
            <a:r>
              <a:rPr lang="en-US" b="1" i="0" u="none" strike="noStrike" cap="none" baseline="0" dirty="0">
                <a:solidFill>
                  <a:srgbClr val="B2252D"/>
                </a:solidFill>
                <a:sym typeface="Calibri"/>
              </a:rPr>
              <a:t> </a:t>
            </a:r>
            <a:r>
              <a:rPr lang="en-US" b="1" i="0" u="none" strike="noStrike" cap="none" baseline="0" dirty="0" smtClean="0">
                <a:solidFill>
                  <a:srgbClr val="B2252D"/>
                </a:solidFill>
                <a:sym typeface="Calibri"/>
              </a:rPr>
              <a:t/>
            </a:r>
            <a:br>
              <a:rPr lang="en-US" b="1" i="0" u="none" strike="noStrike" cap="none" baseline="0" dirty="0" smtClean="0">
                <a:solidFill>
                  <a:srgbClr val="B2252D"/>
                </a:solidFill>
                <a:sym typeface="Calibri"/>
              </a:rPr>
            </a:br>
            <a:r>
              <a:rPr lang="en-US" b="1" i="0" u="none" strike="noStrike" cap="none" baseline="0" dirty="0" smtClean="0">
                <a:solidFill>
                  <a:srgbClr val="B2252D"/>
                </a:solidFill>
                <a:sym typeface="Calibri"/>
              </a:rPr>
              <a:t>School-Based Health Centers</a:t>
            </a:r>
            <a:endParaRPr lang="en-US" b="1" i="0" u="none" strike="noStrike" cap="none" baseline="0" dirty="0">
              <a:solidFill>
                <a:srgbClr val="B2252D"/>
              </a:solidFill>
              <a:sym typeface="Calibri"/>
            </a:endParaRPr>
          </a:p>
        </p:txBody>
      </p:sp>
      <p:pic>
        <p:nvPicPr>
          <p:cNvPr id="9" name="Shape 73"/>
          <p:cNvPicPr preferRelativeResize="0"/>
          <p:nvPr/>
        </p:nvPicPr>
        <p:blipFill rotWithShape="1">
          <a:blip r:embed="rId4">
            <a:alphaModFix/>
          </a:blip>
          <a:srcRect/>
          <a:stretch/>
        </p:blipFill>
        <p:spPr>
          <a:xfrm>
            <a:off x="542925" y="0"/>
            <a:ext cx="2743199" cy="1536699"/>
          </a:xfrm>
          <a:prstGeom prst="rect">
            <a:avLst/>
          </a:prstGeom>
          <a:noFill/>
          <a:ln>
            <a:noFill/>
          </a:ln>
        </p:spPr>
      </p:pic>
      <p:sp>
        <p:nvSpPr>
          <p:cNvPr id="5" name="Rectangle 4"/>
          <p:cNvSpPr/>
          <p:nvPr/>
        </p:nvSpPr>
        <p:spPr>
          <a:xfrm>
            <a:off x="2651125" y="1536699"/>
            <a:ext cx="2514457" cy="196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3439" t="13934" r="1349" b="56516"/>
          <a:stretch/>
        </p:blipFill>
        <p:spPr>
          <a:xfrm>
            <a:off x="4876800" y="1583571"/>
            <a:ext cx="3687336" cy="3286539"/>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9"/>
          <p:cNvSpPr txBox="1">
            <a:spLocks/>
          </p:cNvSpPr>
          <p:nvPr/>
        </p:nvSpPr>
        <p:spPr>
          <a:xfrm>
            <a:off x="3200400" y="288924"/>
            <a:ext cx="5867400" cy="958849"/>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B2252D"/>
                </a:solidFill>
                <a:latin typeface="Calibri"/>
                <a:ea typeface="Calibri"/>
                <a:cs typeface="Calibri"/>
                <a:sym typeface="Calibri"/>
                <a:rtl val="0"/>
              </a:defRPr>
            </a:lvl1pPr>
            <a:lvl2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2pPr>
            <a:lvl3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3pPr>
            <a:lvl4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4pPr>
            <a:lvl5pPr marL="0" marR="0" indent="0" algn="l" rtl="0">
              <a:spcBef>
                <a:spcPts val="0"/>
              </a:spcBef>
              <a:spcAft>
                <a:spcPts val="0"/>
              </a:spcAft>
              <a:defRPr sz="3200" b="0" i="0" u="none" strike="noStrike" cap="none" baseline="0">
                <a:solidFill>
                  <a:srgbClr val="B2252D"/>
                </a:solidFill>
                <a:latin typeface="Calibri"/>
                <a:ea typeface="Calibri"/>
                <a:cs typeface="Calibri"/>
                <a:sym typeface="Calibri"/>
              </a:defRPr>
            </a:lvl5pPr>
            <a:lvl6pPr marL="4572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6pPr>
            <a:lvl7pPr marL="9144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7pPr>
            <a:lvl8pPr marL="13716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8pPr>
            <a:lvl9pPr marL="1828800" marR="0" indent="0" algn="l" rtl="0">
              <a:spcBef>
                <a:spcPts val="0"/>
              </a:spcBef>
              <a:spcAft>
                <a:spcPts val="0"/>
              </a:spcAft>
              <a:defRPr sz="3200" b="0" i="0" u="none" strike="noStrike" cap="none" baseline="0">
                <a:solidFill>
                  <a:srgbClr val="537A8E"/>
                </a:solidFill>
                <a:latin typeface="Calibri"/>
                <a:ea typeface="Calibri"/>
                <a:cs typeface="Calibri"/>
                <a:sym typeface="Calibri"/>
              </a:defRPr>
            </a:lvl9pPr>
          </a:lstStyle>
          <a:p>
            <a:pPr algn="r"/>
            <a:r>
              <a:rPr lang="en-US" b="1" dirty="0" smtClean="0"/>
              <a:t>Shared Goals: School-Based Health Centers &amp; Health Plans</a:t>
            </a:r>
            <a:endParaRPr lang="en-US" b="1" dirty="0"/>
          </a:p>
        </p:txBody>
      </p:sp>
      <p:graphicFrame>
        <p:nvGraphicFramePr>
          <p:cNvPr id="5" name="Diagram 4"/>
          <p:cNvGraphicFramePr/>
          <p:nvPr>
            <p:extLst>
              <p:ext uri="{D42A27DB-BD31-4B8C-83A1-F6EECF244321}">
                <p14:modId xmlns:p14="http://schemas.microsoft.com/office/powerpoint/2010/main" val="4279630296"/>
              </p:ext>
            </p:extLst>
          </p:nvPr>
        </p:nvGraphicFramePr>
        <p:xfrm>
          <a:off x="762000" y="1524000"/>
          <a:ext cx="7821524"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hape 73"/>
          <p:cNvPicPr preferRelativeResize="0"/>
          <p:nvPr/>
        </p:nvPicPr>
        <p:blipFill rotWithShape="1">
          <a:blip r:embed="rId8">
            <a:alphaModFix/>
          </a:blip>
          <a:srcRect/>
          <a:stretch/>
        </p:blipFill>
        <p:spPr>
          <a:xfrm>
            <a:off x="542925" y="0"/>
            <a:ext cx="2743199" cy="1536699"/>
          </a:xfrm>
          <a:prstGeom prst="rect">
            <a:avLst/>
          </a:prstGeom>
          <a:noFill/>
          <a:ln>
            <a:noFill/>
          </a:ln>
        </p:spPr>
      </p:pic>
    </p:spTree>
    <p:extLst>
      <p:ext uri="{BB962C8B-B14F-4D97-AF65-F5344CB8AC3E}">
        <p14:creationId xmlns:p14="http://schemas.microsoft.com/office/powerpoint/2010/main" val="2212222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286124" y="228600"/>
            <a:ext cx="5718176" cy="10667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B2252D"/>
              </a:buClr>
              <a:buSzPct val="25000"/>
              <a:buFont typeface="Calibri"/>
              <a:buNone/>
            </a:pPr>
            <a:r>
              <a:rPr lang="en-US" b="1" dirty="0" smtClean="0"/>
              <a:t>Helping Kids </a:t>
            </a:r>
            <a:br>
              <a:rPr lang="en-US" b="1" dirty="0" smtClean="0"/>
            </a:br>
            <a:r>
              <a:rPr lang="en-US" b="1" dirty="0" smtClean="0"/>
              <a:t>Breathe Easy at School</a:t>
            </a:r>
            <a:endParaRPr lang="en-US" b="1" i="0" u="none" strike="noStrike" cap="none" baseline="0" dirty="0">
              <a:solidFill>
                <a:srgbClr val="B2252D"/>
              </a:solidFill>
              <a:sym typeface="Calibri"/>
            </a:endParaRPr>
          </a:p>
        </p:txBody>
      </p:sp>
      <p:pic>
        <p:nvPicPr>
          <p:cNvPr id="38"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15000"/>
                    </a14:imgEffect>
                    <a14:imgEffect>
                      <a14:brightnessContrast bright="9000" contrast="3000"/>
                    </a14:imgEffect>
                  </a14:imgLayer>
                </a14:imgProps>
              </a:ext>
              <a:ext uri="{28A0092B-C50C-407E-A947-70E740481C1C}">
                <a14:useLocalDpi xmlns:a14="http://schemas.microsoft.com/office/drawing/2010/main"/>
              </a:ext>
            </a:extLst>
          </a:blip>
          <a:srcRect/>
          <a:stretch/>
        </p:blipFill>
        <p:spPr>
          <a:xfrm>
            <a:off x="1477984" y="1571710"/>
            <a:ext cx="6188032" cy="4332408"/>
          </a:xfrm>
          <a:prstGeom prst="rect">
            <a:avLst/>
          </a:prstGeom>
          <a:ln>
            <a:solidFill>
              <a:schemeClr val="tx1"/>
            </a:solidFill>
          </a:ln>
        </p:spPr>
      </p:pic>
      <p:sp>
        <p:nvSpPr>
          <p:cNvPr id="4" name="Rectangle 3"/>
          <p:cNvSpPr/>
          <p:nvPr/>
        </p:nvSpPr>
        <p:spPr>
          <a:xfrm>
            <a:off x="-152400" y="5791200"/>
            <a:ext cx="9372600" cy="121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anose="020F0502020204030204" pitchFamily="34" charset="0"/>
              </a:rPr>
              <a:t>“Sometimes it feels like I just can’t breathe”</a:t>
            </a:r>
            <a:endParaRPr lang="en-US" sz="2800" b="1" dirty="0">
              <a:latin typeface="Calibri" panose="020F0502020204030204" pitchFamily="34" charset="0"/>
            </a:endParaRPr>
          </a:p>
        </p:txBody>
      </p:sp>
    </p:spTree>
    <p:extLst>
      <p:ext uri="{BB962C8B-B14F-4D97-AF65-F5344CB8AC3E}">
        <p14:creationId xmlns:p14="http://schemas.microsoft.com/office/powerpoint/2010/main" val="24068131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Shape 116"/>
          <p:cNvSpPr txBox="1">
            <a:spLocks noGrp="1"/>
          </p:cNvSpPr>
          <p:nvPr>
            <p:ph type="body" idx="1"/>
          </p:nvPr>
        </p:nvSpPr>
        <p:spPr>
          <a:xfrm>
            <a:off x="0" y="1476803"/>
            <a:ext cx="9144000" cy="1113997"/>
          </a:xfrm>
          <a:prstGeom prst="rect">
            <a:avLst/>
          </a:prstGeom>
        </p:spPr>
        <p:txBody>
          <a:bodyPr lIns="91425" tIns="91425" rIns="91425" bIns="91425" anchor="t" anchorCtr="0">
            <a:noAutofit/>
          </a:bodyPr>
          <a:lstStyle/>
          <a:p>
            <a:pPr marL="0" lvl="0" indent="0" algn="ctr" rtl="0">
              <a:spcBef>
                <a:spcPts val="0"/>
              </a:spcBef>
              <a:buNone/>
            </a:pPr>
            <a:r>
              <a:rPr lang="en-US" sz="2400" dirty="0" smtClean="0">
                <a:solidFill>
                  <a:schemeClr val="hlink"/>
                </a:solidFill>
              </a:rPr>
              <a:t>School-based health centers work outside of clinic walls to address the social determinants that shape population health</a:t>
            </a:r>
          </a:p>
        </p:txBody>
      </p:sp>
      <p:sp>
        <p:nvSpPr>
          <p:cNvPr id="8" name="Shape 79"/>
          <p:cNvSpPr txBox="1">
            <a:spLocks noGrp="1"/>
          </p:cNvSpPr>
          <p:nvPr>
            <p:ph type="title"/>
          </p:nvPr>
        </p:nvSpPr>
        <p:spPr>
          <a:xfrm>
            <a:off x="3276600" y="533400"/>
            <a:ext cx="5791200" cy="609551"/>
          </a:xfrm>
          <a:prstGeom prst="rect">
            <a:avLst/>
          </a:prstGeom>
        </p:spPr>
        <p:txBody>
          <a:bodyPr lIns="91425" tIns="91425" rIns="91425" bIns="91425" anchor="b" anchorCtr="0">
            <a:noAutofit/>
          </a:bodyPr>
          <a:lstStyle/>
          <a:p>
            <a:pPr algn="r">
              <a:spcBef>
                <a:spcPts val="0"/>
              </a:spcBef>
              <a:buNone/>
            </a:pPr>
            <a:r>
              <a:rPr lang="en-US" b="1" dirty="0" smtClean="0"/>
              <a:t>Improving Community Health</a:t>
            </a:r>
            <a:endParaRPr lang="en-US" b="1" dirty="0"/>
          </a:p>
        </p:txBody>
      </p:sp>
      <p:pic>
        <p:nvPicPr>
          <p:cNvPr id="11" name="Shape 38"/>
          <p:cNvPicPr preferRelativeResize="0"/>
          <p:nvPr/>
        </p:nvPicPr>
        <p:blipFill rotWithShape="1">
          <a:blip r:embed="rId3">
            <a:alphaModFix/>
          </a:blip>
          <a:srcRect/>
          <a:stretch/>
        </p:blipFill>
        <p:spPr>
          <a:xfrm>
            <a:off x="542925" y="0"/>
            <a:ext cx="2743199" cy="1536699"/>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3276600"/>
            <a:ext cx="3215531" cy="2133600"/>
          </a:xfrm>
          <a:prstGeom prst="rect">
            <a:avLst/>
          </a:prstGeom>
          <a:ln>
            <a:solidFill>
              <a:schemeClr val="tx1"/>
            </a:solidFill>
          </a:ln>
        </p:spPr>
      </p:pic>
      <p:sp>
        <p:nvSpPr>
          <p:cNvPr id="6" name="Rectangle 5"/>
          <p:cNvSpPr/>
          <p:nvPr/>
        </p:nvSpPr>
        <p:spPr>
          <a:xfrm>
            <a:off x="3657600" y="2895600"/>
            <a:ext cx="5410200" cy="3813595"/>
          </a:xfrm>
          <a:prstGeom prst="rect">
            <a:avLst/>
          </a:prstGeom>
          <a:noFill/>
          <a:ln>
            <a:noFill/>
          </a:ln>
        </p:spPr>
        <p:txBody>
          <a:bodyPr lIns="91425" tIns="45700" rIns="91425" bIns="45700" anchor="t" anchorCtr="0">
            <a:noAutofit/>
          </a:bodyPr>
          <a:lstStyle/>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sym typeface="Calibri"/>
              </a:rPr>
              <a:t>Partnering with </a:t>
            </a:r>
            <a:r>
              <a:rPr lang="en-US" sz="2400" dirty="0" smtClean="0">
                <a:solidFill>
                  <a:schemeClr val="accent5">
                    <a:lumMod val="50000"/>
                  </a:schemeClr>
                </a:solidFill>
                <a:latin typeface="Calibri"/>
                <a:ea typeface="Calibri"/>
                <a:cs typeface="Calibri"/>
                <a:sym typeface="Calibri"/>
              </a:rPr>
              <a:t>corner stores </a:t>
            </a:r>
            <a:r>
              <a:rPr lang="en-US" sz="2400" dirty="0">
                <a:solidFill>
                  <a:schemeClr val="accent5">
                    <a:lumMod val="50000"/>
                  </a:schemeClr>
                </a:solidFill>
                <a:latin typeface="Calibri"/>
                <a:ea typeface="Calibri"/>
                <a:cs typeface="Calibri"/>
                <a:sym typeface="Calibri"/>
              </a:rPr>
              <a:t>to carry more fresh fruit &amp; vegetables</a:t>
            </a:r>
          </a:p>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sym typeface="Calibri"/>
              </a:rPr>
              <a:t>Providing healthy breakfast for students who walk to school</a:t>
            </a:r>
          </a:p>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sym typeface="Calibri"/>
              </a:rPr>
              <a:t>Offering job training </a:t>
            </a:r>
            <a:r>
              <a:rPr lang="en-US" sz="2400" dirty="0" smtClean="0">
                <a:solidFill>
                  <a:schemeClr val="accent5">
                    <a:lumMod val="50000"/>
                  </a:schemeClr>
                </a:solidFill>
                <a:latin typeface="Calibri"/>
                <a:ea typeface="Calibri"/>
                <a:cs typeface="Calibri"/>
                <a:sym typeface="Calibri"/>
              </a:rPr>
              <a:t>&amp; tutoring </a:t>
            </a:r>
            <a:r>
              <a:rPr lang="en-US" sz="2400" dirty="0">
                <a:solidFill>
                  <a:schemeClr val="accent5">
                    <a:lumMod val="50000"/>
                  </a:schemeClr>
                </a:solidFill>
                <a:latin typeface="Calibri"/>
                <a:ea typeface="Calibri"/>
                <a:cs typeface="Calibri"/>
                <a:sym typeface="Calibri"/>
              </a:rPr>
              <a:t>programs to support graduation</a:t>
            </a:r>
          </a:p>
          <a:p>
            <a:pPr marL="355600" indent="-342900">
              <a:lnSpc>
                <a:spcPct val="80000"/>
              </a:lnSpc>
              <a:spcAft>
                <a:spcPts val="1200"/>
              </a:spcAft>
              <a:buClr>
                <a:srgbClr val="A97C50"/>
              </a:buClr>
              <a:buSzPct val="100000"/>
              <a:buFont typeface="Arial" panose="020B0604020202020204" pitchFamily="34" charset="0"/>
              <a:buChar char="•"/>
            </a:pPr>
            <a:r>
              <a:rPr lang="en-US" sz="2400" dirty="0">
                <a:solidFill>
                  <a:schemeClr val="accent5">
                    <a:lumMod val="50000"/>
                  </a:schemeClr>
                </a:solidFill>
                <a:latin typeface="Calibri"/>
                <a:ea typeface="Calibri"/>
                <a:cs typeface="Calibri"/>
                <a:sym typeface="Calibri"/>
              </a:rPr>
              <a:t>Screening for trauma</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11">
      <a:dk1>
        <a:srgbClr val="B2252D"/>
      </a:dk1>
      <a:lt1>
        <a:srgbClr val="FFFFFF"/>
      </a:lt1>
      <a:dk2>
        <a:srgbClr val="A97C50"/>
      </a:dk2>
      <a:lt2>
        <a:srgbClr val="FFFFFF"/>
      </a:lt2>
      <a:accent1>
        <a:srgbClr val="D72130"/>
      </a:accent1>
      <a:accent2>
        <a:srgbClr val="C39868"/>
      </a:accent2>
      <a:accent3>
        <a:srgbClr val="832528"/>
      </a:accent3>
      <a:accent4>
        <a:srgbClr val="603913"/>
      </a:accent4>
      <a:accent5>
        <a:srgbClr val="D72130"/>
      </a:accent5>
      <a:accent6>
        <a:srgbClr val="A97C50"/>
      </a:accent6>
      <a:hlink>
        <a:srgbClr val="000000"/>
      </a:hlink>
      <a:folHlink>
        <a:srgbClr val="8081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1">
      <a:dk1>
        <a:srgbClr val="B2252D"/>
      </a:dk1>
      <a:lt1>
        <a:srgbClr val="FFFFFF"/>
      </a:lt1>
      <a:dk2>
        <a:srgbClr val="A97C50"/>
      </a:dk2>
      <a:lt2>
        <a:srgbClr val="FFFFFF"/>
      </a:lt2>
      <a:accent1>
        <a:srgbClr val="D72130"/>
      </a:accent1>
      <a:accent2>
        <a:srgbClr val="C39868"/>
      </a:accent2>
      <a:accent3>
        <a:srgbClr val="832528"/>
      </a:accent3>
      <a:accent4>
        <a:srgbClr val="603913"/>
      </a:accent4>
      <a:accent5>
        <a:srgbClr val="D72130"/>
      </a:accent5>
      <a:accent6>
        <a:srgbClr val="A97C50"/>
      </a:accent6>
      <a:hlink>
        <a:srgbClr val="000000"/>
      </a:hlink>
      <a:folHlink>
        <a:srgbClr val="8081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2438</TotalTime>
  <Words>1072</Words>
  <Application>Microsoft Office PowerPoint</Application>
  <PresentationFormat>On-screen Show (4:3)</PresentationFormat>
  <Paragraphs>168</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1_Office Theme</vt:lpstr>
      <vt:lpstr>Office Theme</vt:lpstr>
      <vt:lpstr>School-Based Health in California</vt:lpstr>
      <vt:lpstr>How Can School-Based Health Centers Partner With You?</vt:lpstr>
      <vt:lpstr>About Us</vt:lpstr>
      <vt:lpstr>What Is a School-Based Health Center?</vt:lpstr>
      <vt:lpstr>Who Runs School-Based Health Centers? </vt:lpstr>
      <vt:lpstr>California’s 243  School-Based Health Centers</vt:lpstr>
      <vt:lpstr>PowerPoint Presentation</vt:lpstr>
      <vt:lpstr>Helping Kids  Breathe Easy at School</vt:lpstr>
      <vt:lpstr>Improving Community Health</vt:lpstr>
      <vt:lpstr>Preventing Obesity</vt:lpstr>
      <vt:lpstr>PowerPoint Presentation</vt:lpstr>
      <vt:lpstr>PowerPoint Presentation</vt:lpstr>
      <vt:lpstr>Providing Trauma-Informed Care</vt:lpstr>
      <vt:lpstr>PowerPoint Presentation</vt:lpstr>
      <vt:lpstr>PowerPoint Presentation</vt:lpstr>
      <vt:lpstr>PowerPoint Presentation</vt:lpstr>
      <vt:lpstr>Stay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School-Based Health in California</dc:title>
  <dc:creator>Juan</dc:creator>
  <cp:lastModifiedBy>Marcel</cp:lastModifiedBy>
  <cp:revision>113</cp:revision>
  <cp:lastPrinted>2015-11-24T17:59:39Z</cp:lastPrinted>
  <dcterms:modified xsi:type="dcterms:W3CDTF">2015-11-24T22:34:34Z</dcterms:modified>
</cp:coreProperties>
</file>