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537B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56" d="100"/>
          <a:sy n="156"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f89483b48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f89483b48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4cc80a6a7c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4cc80a6a7c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Kids don’t learn from teachers they don’t like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4cc80a6a7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4cc80a6a7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4f89483b48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4f89483b48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4ccc321fa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4ccc321fa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cc80a6a7c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4cc80a6a7c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4f9de70f9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4f9de70f9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pic>
        <p:nvPicPr>
          <p:cNvPr id="7" name="Picture 6" descr="Calfornia School-Based Health Alliance logo and Healing Centered Staff Development Curriculum title graphic">
            <a:extLst>
              <a:ext uri="{FF2B5EF4-FFF2-40B4-BE49-F238E27FC236}">
                <a16:creationId xmlns:a16="http://schemas.microsoft.com/office/drawing/2014/main" id="{017E131C-C5E8-ED47-9775-B99DF31D856D}"/>
              </a:ext>
              <a:ext uri="{C183D7F6-B498-43B3-948B-1728B52AA6E4}">
                <adec:decorative xmlns:adec="http://schemas.microsoft.com/office/drawing/2017/decorative" val="0"/>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solidFill>
                  <a:schemeClr val="bg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solidFill>
                  <a:schemeClr val="bg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solidFill>
                  <a:srgbClr val="537B8E"/>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rPr dirty="0"/>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solidFill>
                  <a:schemeClr val="tx1"/>
                </a:solidFill>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dirty="0"/>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5" name="TextBox 4">
            <a:extLst>
              <a:ext uri="{FF2B5EF4-FFF2-40B4-BE49-F238E27FC236}">
                <a16:creationId xmlns:a16="http://schemas.microsoft.com/office/drawing/2014/main" id="{54B830CB-7F50-AE4B-9BA4-EFCEC9CD3316}"/>
              </a:ext>
            </a:extLst>
          </p:cNvPr>
          <p:cNvSpPr txBox="1"/>
          <p:nvPr userDrawn="1"/>
        </p:nvSpPr>
        <p:spPr>
          <a:xfrm>
            <a:off x="152578" y="4706128"/>
            <a:ext cx="4572000" cy="276999"/>
          </a:xfrm>
          <a:prstGeom prst="rect">
            <a:avLst/>
          </a:prstGeom>
          <a:noFill/>
        </p:spPr>
        <p:txBody>
          <a:bodyPr wrap="square">
            <a:spAutoFit/>
          </a:bodyPr>
          <a:lstStyle/>
          <a:p>
            <a:r>
              <a:rPr lang="en-US" sz="1200" dirty="0">
                <a:solidFill>
                  <a:schemeClr val="tx1"/>
                </a:solidFill>
              </a:rPr>
              <a:t>Healing-Centered Relationships</a:t>
            </a:r>
          </a:p>
        </p:txBody>
      </p:sp>
      <p:cxnSp>
        <p:nvCxnSpPr>
          <p:cNvPr id="6" name="Straight Connector 5">
            <a:extLst>
              <a:ext uri="{FF2B5EF4-FFF2-40B4-BE49-F238E27FC236}">
                <a16:creationId xmlns:a16="http://schemas.microsoft.com/office/drawing/2014/main" id="{DA309EC9-6ECE-5D47-A2ED-5B332FC8BE57}"/>
              </a:ext>
              <a:ext uri="{C183D7F6-B498-43B3-948B-1728B52AA6E4}">
                <adec:decorative xmlns:adec="http://schemas.microsoft.com/office/drawing/2017/decorative" val="1"/>
              </a:ext>
            </a:extLst>
          </p:cNvPr>
          <p:cNvCxnSpPr>
            <a:cxnSpLocks/>
          </p:cNvCxnSpPr>
          <p:nvPr userDrawn="1"/>
        </p:nvCxnSpPr>
        <p:spPr>
          <a:xfrm>
            <a:off x="236290" y="4706128"/>
            <a:ext cx="8520600" cy="0"/>
          </a:xfrm>
          <a:prstGeom prst="line">
            <a:avLst/>
          </a:prstGeom>
          <a:ln w="28575">
            <a:solidFill>
              <a:srgbClr val="537B8E"/>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3" name="TextBox 2">
            <a:extLst>
              <a:ext uri="{FF2B5EF4-FFF2-40B4-BE49-F238E27FC236}">
                <a16:creationId xmlns:a16="http://schemas.microsoft.com/office/drawing/2014/main" id="{5619D612-9133-9D46-A9D7-61A155B250BB}"/>
              </a:ext>
            </a:extLst>
          </p:cNvPr>
          <p:cNvSpPr txBox="1"/>
          <p:nvPr userDrawn="1"/>
        </p:nvSpPr>
        <p:spPr>
          <a:xfrm>
            <a:off x="152578" y="4706128"/>
            <a:ext cx="4572000" cy="276999"/>
          </a:xfrm>
          <a:prstGeom prst="rect">
            <a:avLst/>
          </a:prstGeom>
          <a:noFill/>
        </p:spPr>
        <p:txBody>
          <a:bodyPr wrap="square">
            <a:spAutoFit/>
          </a:bodyPr>
          <a:lstStyle/>
          <a:p>
            <a:r>
              <a:rPr lang="en-US" sz="1200" dirty="0">
                <a:solidFill>
                  <a:schemeClr val="tx1"/>
                </a:solidFill>
              </a:rPr>
              <a:t>Healing-Centered Relationships</a:t>
            </a:r>
          </a:p>
        </p:txBody>
      </p:sp>
      <p:cxnSp>
        <p:nvCxnSpPr>
          <p:cNvPr id="4" name="Straight Connector 3">
            <a:extLst>
              <a:ext uri="{FF2B5EF4-FFF2-40B4-BE49-F238E27FC236}">
                <a16:creationId xmlns:a16="http://schemas.microsoft.com/office/drawing/2014/main" id="{02169660-7DD5-5F4F-9707-076DE630D2E7}"/>
              </a:ext>
              <a:ext uri="{C183D7F6-B498-43B3-948B-1728B52AA6E4}">
                <adec:decorative xmlns:adec="http://schemas.microsoft.com/office/drawing/2017/decorative" val="1"/>
              </a:ext>
            </a:extLst>
          </p:cNvPr>
          <p:cNvCxnSpPr>
            <a:cxnSpLocks/>
          </p:cNvCxnSpPr>
          <p:nvPr userDrawn="1"/>
        </p:nvCxnSpPr>
        <p:spPr>
          <a:xfrm>
            <a:off x="236290" y="4706128"/>
            <a:ext cx="8520600" cy="0"/>
          </a:xfrm>
          <a:prstGeom prst="line">
            <a:avLst/>
          </a:prstGeom>
          <a:ln w="28575">
            <a:solidFill>
              <a:srgbClr val="537B8E"/>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solidFill>
                  <a:srgbClr val="537B8E"/>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 name="TextBox 3">
            <a:extLst>
              <a:ext uri="{FF2B5EF4-FFF2-40B4-BE49-F238E27FC236}">
                <a16:creationId xmlns:a16="http://schemas.microsoft.com/office/drawing/2014/main" id="{F3F20DAD-081B-694F-B36F-E513234CC6AE}"/>
              </a:ext>
            </a:extLst>
          </p:cNvPr>
          <p:cNvSpPr txBox="1"/>
          <p:nvPr userDrawn="1"/>
        </p:nvSpPr>
        <p:spPr>
          <a:xfrm>
            <a:off x="152578" y="4706128"/>
            <a:ext cx="4572000" cy="276999"/>
          </a:xfrm>
          <a:prstGeom prst="rect">
            <a:avLst/>
          </a:prstGeom>
          <a:noFill/>
        </p:spPr>
        <p:txBody>
          <a:bodyPr wrap="square">
            <a:spAutoFit/>
          </a:bodyPr>
          <a:lstStyle/>
          <a:p>
            <a:r>
              <a:rPr lang="en-US" sz="1200" dirty="0">
                <a:solidFill>
                  <a:schemeClr val="tx1"/>
                </a:solidFill>
              </a:rPr>
              <a:t>Healing-Centered Relationships</a:t>
            </a:r>
          </a:p>
        </p:txBody>
      </p:sp>
      <p:cxnSp>
        <p:nvCxnSpPr>
          <p:cNvPr id="5" name="Straight Connector 4">
            <a:extLst>
              <a:ext uri="{FF2B5EF4-FFF2-40B4-BE49-F238E27FC236}">
                <a16:creationId xmlns:a16="http://schemas.microsoft.com/office/drawing/2014/main" id="{B228B13B-634D-2E4C-9232-EFF979626CB9}"/>
              </a:ext>
              <a:ext uri="{C183D7F6-B498-43B3-948B-1728B52AA6E4}">
                <adec:decorative xmlns:adec="http://schemas.microsoft.com/office/drawing/2017/decorative" val="1"/>
              </a:ext>
            </a:extLst>
          </p:cNvPr>
          <p:cNvCxnSpPr>
            <a:cxnSpLocks/>
          </p:cNvCxnSpPr>
          <p:nvPr userDrawn="1"/>
        </p:nvCxnSpPr>
        <p:spPr>
          <a:xfrm>
            <a:off x="236290" y="4706128"/>
            <a:ext cx="8520600" cy="0"/>
          </a:xfrm>
          <a:prstGeom prst="line">
            <a:avLst/>
          </a:prstGeom>
          <a:ln w="28575">
            <a:solidFill>
              <a:srgbClr val="537B8E"/>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solidFill>
                  <a:srgbClr val="537B8E"/>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solidFill>
                  <a:schemeClr val="tx1"/>
                </a:solidFill>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5" name="TextBox 4">
            <a:extLst>
              <a:ext uri="{FF2B5EF4-FFF2-40B4-BE49-F238E27FC236}">
                <a16:creationId xmlns:a16="http://schemas.microsoft.com/office/drawing/2014/main" id="{E718E561-DAC3-8443-B6F4-E6ADED98C3DE}"/>
              </a:ext>
            </a:extLst>
          </p:cNvPr>
          <p:cNvSpPr txBox="1"/>
          <p:nvPr userDrawn="1"/>
        </p:nvSpPr>
        <p:spPr>
          <a:xfrm>
            <a:off x="152578" y="4706128"/>
            <a:ext cx="4572000" cy="276999"/>
          </a:xfrm>
          <a:prstGeom prst="rect">
            <a:avLst/>
          </a:prstGeom>
          <a:noFill/>
        </p:spPr>
        <p:txBody>
          <a:bodyPr wrap="square">
            <a:spAutoFit/>
          </a:bodyPr>
          <a:lstStyle/>
          <a:p>
            <a:r>
              <a:rPr lang="en-US" sz="1200" dirty="0">
                <a:solidFill>
                  <a:schemeClr val="tx1"/>
                </a:solidFill>
              </a:rPr>
              <a:t>Healing-Centered Relationships</a:t>
            </a:r>
          </a:p>
        </p:txBody>
      </p:sp>
      <p:cxnSp>
        <p:nvCxnSpPr>
          <p:cNvPr id="6" name="Straight Connector 5">
            <a:extLst>
              <a:ext uri="{FF2B5EF4-FFF2-40B4-BE49-F238E27FC236}">
                <a16:creationId xmlns:a16="http://schemas.microsoft.com/office/drawing/2014/main" id="{3BA22D46-CD94-FF4C-ADB7-9D1A953C90EB}"/>
              </a:ext>
              <a:ext uri="{C183D7F6-B498-43B3-948B-1728B52AA6E4}">
                <adec:decorative xmlns:adec="http://schemas.microsoft.com/office/drawing/2017/decorative" val="1"/>
              </a:ext>
            </a:extLst>
          </p:cNvPr>
          <p:cNvCxnSpPr>
            <a:cxnSpLocks/>
          </p:cNvCxnSpPr>
          <p:nvPr userDrawn="1"/>
        </p:nvCxnSpPr>
        <p:spPr>
          <a:xfrm>
            <a:off x="236290" y="4706128"/>
            <a:ext cx="8520600" cy="0"/>
          </a:xfrm>
          <a:prstGeom prst="line">
            <a:avLst/>
          </a:prstGeom>
          <a:ln w="28575">
            <a:solidFill>
              <a:srgbClr val="537B8E"/>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solidFill>
                  <a:srgbClr val="537B8E"/>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solidFill>
                  <a:schemeClr val="tx1"/>
                </a:solidFill>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solidFill>
                  <a:schemeClr val="tx1"/>
                </a:solidFill>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6" name="TextBox 5">
            <a:extLst>
              <a:ext uri="{FF2B5EF4-FFF2-40B4-BE49-F238E27FC236}">
                <a16:creationId xmlns:a16="http://schemas.microsoft.com/office/drawing/2014/main" id="{A272B41E-0DD3-A245-8BAD-F7548496F0BC}"/>
              </a:ext>
            </a:extLst>
          </p:cNvPr>
          <p:cNvSpPr txBox="1"/>
          <p:nvPr userDrawn="1"/>
        </p:nvSpPr>
        <p:spPr>
          <a:xfrm>
            <a:off x="152578" y="4706128"/>
            <a:ext cx="4572000" cy="276999"/>
          </a:xfrm>
          <a:prstGeom prst="rect">
            <a:avLst/>
          </a:prstGeom>
          <a:noFill/>
        </p:spPr>
        <p:txBody>
          <a:bodyPr wrap="square">
            <a:spAutoFit/>
          </a:bodyPr>
          <a:lstStyle/>
          <a:p>
            <a:r>
              <a:rPr lang="en-US" sz="1200" dirty="0">
                <a:solidFill>
                  <a:schemeClr val="tx1"/>
                </a:solidFill>
              </a:rPr>
              <a:t>Healing-Centered Relationships</a:t>
            </a:r>
          </a:p>
        </p:txBody>
      </p:sp>
      <p:cxnSp>
        <p:nvCxnSpPr>
          <p:cNvPr id="7" name="Straight Connector 6">
            <a:extLst>
              <a:ext uri="{FF2B5EF4-FFF2-40B4-BE49-F238E27FC236}">
                <a16:creationId xmlns:a16="http://schemas.microsoft.com/office/drawing/2014/main" id="{D2784F72-9A58-9A46-9CD3-4C635B5996AE}"/>
              </a:ext>
              <a:ext uri="{C183D7F6-B498-43B3-948B-1728B52AA6E4}">
                <adec:decorative xmlns:adec="http://schemas.microsoft.com/office/drawing/2017/decorative" val="1"/>
              </a:ext>
            </a:extLst>
          </p:cNvPr>
          <p:cNvCxnSpPr>
            <a:cxnSpLocks/>
          </p:cNvCxnSpPr>
          <p:nvPr userDrawn="1"/>
        </p:nvCxnSpPr>
        <p:spPr>
          <a:xfrm>
            <a:off x="236290" y="4706128"/>
            <a:ext cx="8520600" cy="0"/>
          </a:xfrm>
          <a:prstGeom prst="line">
            <a:avLst/>
          </a:prstGeom>
          <a:ln w="28575">
            <a:solidFill>
              <a:srgbClr val="537B8E"/>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solidFill>
                  <a:srgbClr val="537B8E"/>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 name="TextBox 3">
            <a:extLst>
              <a:ext uri="{FF2B5EF4-FFF2-40B4-BE49-F238E27FC236}">
                <a16:creationId xmlns:a16="http://schemas.microsoft.com/office/drawing/2014/main" id="{745468F3-280A-4640-91F7-361EBBEBBDB4}"/>
              </a:ext>
            </a:extLst>
          </p:cNvPr>
          <p:cNvSpPr txBox="1"/>
          <p:nvPr userDrawn="1"/>
        </p:nvSpPr>
        <p:spPr>
          <a:xfrm>
            <a:off x="152578" y="4706128"/>
            <a:ext cx="4572000" cy="276999"/>
          </a:xfrm>
          <a:prstGeom prst="rect">
            <a:avLst/>
          </a:prstGeom>
          <a:noFill/>
        </p:spPr>
        <p:txBody>
          <a:bodyPr wrap="square">
            <a:spAutoFit/>
          </a:bodyPr>
          <a:lstStyle/>
          <a:p>
            <a:r>
              <a:rPr lang="en-US" sz="1200" dirty="0">
                <a:solidFill>
                  <a:schemeClr val="tx1"/>
                </a:solidFill>
              </a:rPr>
              <a:t>Healing-Centered Relationships</a:t>
            </a:r>
          </a:p>
        </p:txBody>
      </p:sp>
      <p:cxnSp>
        <p:nvCxnSpPr>
          <p:cNvPr id="5" name="Straight Connector 4">
            <a:extLst>
              <a:ext uri="{FF2B5EF4-FFF2-40B4-BE49-F238E27FC236}">
                <a16:creationId xmlns:a16="http://schemas.microsoft.com/office/drawing/2014/main" id="{81C06653-8FB8-CB4F-BC8E-F03E9B4CB642}"/>
              </a:ext>
              <a:ext uri="{C183D7F6-B498-43B3-948B-1728B52AA6E4}">
                <adec:decorative xmlns:adec="http://schemas.microsoft.com/office/drawing/2017/decorative" val="1"/>
              </a:ext>
            </a:extLst>
          </p:cNvPr>
          <p:cNvCxnSpPr>
            <a:cxnSpLocks/>
          </p:cNvCxnSpPr>
          <p:nvPr userDrawn="1"/>
        </p:nvCxnSpPr>
        <p:spPr>
          <a:xfrm>
            <a:off x="236290" y="4706128"/>
            <a:ext cx="8520600" cy="0"/>
          </a:xfrm>
          <a:prstGeom prst="line">
            <a:avLst/>
          </a:prstGeom>
          <a:ln w="28575">
            <a:solidFill>
              <a:srgbClr val="537B8E"/>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solidFill>
                  <a:srgbClr val="537B8E"/>
                </a:solidFill>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solidFill>
                  <a:schemeClr val="tx1"/>
                </a:solidFill>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dirty="0"/>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5" name="TextBox 4">
            <a:extLst>
              <a:ext uri="{FF2B5EF4-FFF2-40B4-BE49-F238E27FC236}">
                <a16:creationId xmlns:a16="http://schemas.microsoft.com/office/drawing/2014/main" id="{7DD30F0E-B47D-2243-A413-58886EF126BD}"/>
              </a:ext>
            </a:extLst>
          </p:cNvPr>
          <p:cNvSpPr txBox="1"/>
          <p:nvPr userDrawn="1"/>
        </p:nvSpPr>
        <p:spPr>
          <a:xfrm>
            <a:off x="152578" y="4706128"/>
            <a:ext cx="4572000" cy="276999"/>
          </a:xfrm>
          <a:prstGeom prst="rect">
            <a:avLst/>
          </a:prstGeom>
          <a:noFill/>
        </p:spPr>
        <p:txBody>
          <a:bodyPr wrap="square">
            <a:spAutoFit/>
          </a:bodyPr>
          <a:lstStyle/>
          <a:p>
            <a:r>
              <a:rPr lang="en-US" sz="1200" dirty="0">
                <a:solidFill>
                  <a:schemeClr val="tx1"/>
                </a:solidFill>
              </a:rPr>
              <a:t>Healing-Centered Relationships</a:t>
            </a:r>
          </a:p>
        </p:txBody>
      </p:sp>
      <p:cxnSp>
        <p:nvCxnSpPr>
          <p:cNvPr id="6" name="Straight Connector 5">
            <a:extLst>
              <a:ext uri="{FF2B5EF4-FFF2-40B4-BE49-F238E27FC236}">
                <a16:creationId xmlns:a16="http://schemas.microsoft.com/office/drawing/2014/main" id="{1B3C1EC1-47F3-2B47-ADC7-432C798E213E}"/>
              </a:ext>
              <a:ext uri="{C183D7F6-B498-43B3-948B-1728B52AA6E4}">
                <adec:decorative xmlns:adec="http://schemas.microsoft.com/office/drawing/2017/decorative" val="1"/>
              </a:ext>
            </a:extLst>
          </p:cNvPr>
          <p:cNvCxnSpPr>
            <a:cxnSpLocks/>
          </p:cNvCxnSpPr>
          <p:nvPr userDrawn="1"/>
        </p:nvCxnSpPr>
        <p:spPr>
          <a:xfrm>
            <a:off x="236290" y="4706128"/>
            <a:ext cx="8520600" cy="0"/>
          </a:xfrm>
          <a:prstGeom prst="line">
            <a:avLst/>
          </a:prstGeom>
          <a:ln w="28575">
            <a:solidFill>
              <a:srgbClr val="537B8E"/>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solidFill>
                  <a:srgbClr val="537B8E"/>
                </a:solidFill>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 name="TextBox 3">
            <a:extLst>
              <a:ext uri="{FF2B5EF4-FFF2-40B4-BE49-F238E27FC236}">
                <a16:creationId xmlns:a16="http://schemas.microsoft.com/office/drawing/2014/main" id="{63194531-9CED-094D-AF2C-1B23F1A350B9}"/>
              </a:ext>
            </a:extLst>
          </p:cNvPr>
          <p:cNvSpPr txBox="1"/>
          <p:nvPr userDrawn="1"/>
        </p:nvSpPr>
        <p:spPr>
          <a:xfrm>
            <a:off x="152578" y="4706128"/>
            <a:ext cx="4572000" cy="276999"/>
          </a:xfrm>
          <a:prstGeom prst="rect">
            <a:avLst/>
          </a:prstGeom>
          <a:noFill/>
        </p:spPr>
        <p:txBody>
          <a:bodyPr wrap="square">
            <a:spAutoFit/>
          </a:bodyPr>
          <a:lstStyle/>
          <a:p>
            <a:r>
              <a:rPr lang="en-US" sz="1200" dirty="0">
                <a:solidFill>
                  <a:schemeClr val="tx1"/>
                </a:solidFill>
              </a:rPr>
              <a:t>Healing-Centered Relationships</a:t>
            </a:r>
          </a:p>
        </p:txBody>
      </p:sp>
      <p:cxnSp>
        <p:nvCxnSpPr>
          <p:cNvPr id="5" name="Straight Connector 4">
            <a:extLst>
              <a:ext uri="{FF2B5EF4-FFF2-40B4-BE49-F238E27FC236}">
                <a16:creationId xmlns:a16="http://schemas.microsoft.com/office/drawing/2014/main" id="{CAC66195-C37F-DC4E-A1B4-9487F0B005F4}"/>
              </a:ext>
              <a:ext uri="{C183D7F6-B498-43B3-948B-1728B52AA6E4}">
                <adec:decorative xmlns:adec="http://schemas.microsoft.com/office/drawing/2017/decorative" val="1"/>
              </a:ext>
            </a:extLst>
          </p:cNvPr>
          <p:cNvCxnSpPr>
            <a:cxnSpLocks/>
          </p:cNvCxnSpPr>
          <p:nvPr userDrawn="1"/>
        </p:nvCxnSpPr>
        <p:spPr>
          <a:xfrm>
            <a:off x="236290" y="4706128"/>
            <a:ext cx="8520600" cy="0"/>
          </a:xfrm>
          <a:prstGeom prst="line">
            <a:avLst/>
          </a:prstGeom>
          <a:ln w="28575">
            <a:solidFill>
              <a:srgbClr val="537B8E"/>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solidFill>
                  <a:srgbClr val="537B8E"/>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dirty="0"/>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solidFill>
                  <a:schemeClr val="tx1"/>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dirty="0"/>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solidFill>
                  <a:schemeClr val="tx1"/>
                </a:solidFill>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101027"/>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solidFill>
                  <a:schemeClr val="tx1"/>
                </a:solidFill>
              </a:defRPr>
            </a:lvl1pPr>
          </a:lstStyle>
          <a:p>
            <a:endParaRPr dirty="0"/>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 name="TextBox 3">
            <a:extLst>
              <a:ext uri="{FF2B5EF4-FFF2-40B4-BE49-F238E27FC236}">
                <a16:creationId xmlns:a16="http://schemas.microsoft.com/office/drawing/2014/main" id="{66BE63A6-EEE5-4245-A3B2-FE12C3CD90CC}"/>
              </a:ext>
            </a:extLst>
          </p:cNvPr>
          <p:cNvSpPr txBox="1"/>
          <p:nvPr userDrawn="1"/>
        </p:nvSpPr>
        <p:spPr>
          <a:xfrm>
            <a:off x="152578" y="4706128"/>
            <a:ext cx="4572000" cy="276999"/>
          </a:xfrm>
          <a:prstGeom prst="rect">
            <a:avLst/>
          </a:prstGeom>
          <a:noFill/>
        </p:spPr>
        <p:txBody>
          <a:bodyPr wrap="square">
            <a:spAutoFit/>
          </a:bodyPr>
          <a:lstStyle/>
          <a:p>
            <a:r>
              <a:rPr lang="en-US" sz="1200" dirty="0">
                <a:solidFill>
                  <a:schemeClr val="tx1"/>
                </a:solidFill>
              </a:rPr>
              <a:t>Healing-Centered Relationships</a:t>
            </a:r>
          </a:p>
        </p:txBody>
      </p:sp>
      <p:cxnSp>
        <p:nvCxnSpPr>
          <p:cNvPr id="5" name="Straight Connector 4">
            <a:extLst>
              <a:ext uri="{FF2B5EF4-FFF2-40B4-BE49-F238E27FC236}">
                <a16:creationId xmlns:a16="http://schemas.microsoft.com/office/drawing/2014/main" id="{6CB83FF4-787B-3946-93D0-429217E2614F}"/>
              </a:ext>
              <a:ext uri="{C183D7F6-B498-43B3-948B-1728B52AA6E4}">
                <adec:decorative xmlns:adec="http://schemas.microsoft.com/office/drawing/2017/decorative" val="1"/>
              </a:ext>
            </a:extLst>
          </p:cNvPr>
          <p:cNvCxnSpPr>
            <a:cxnSpLocks/>
          </p:cNvCxnSpPr>
          <p:nvPr userDrawn="1"/>
        </p:nvCxnSpPr>
        <p:spPr>
          <a:xfrm>
            <a:off x="236290" y="4706128"/>
            <a:ext cx="8520600" cy="0"/>
          </a:xfrm>
          <a:prstGeom prst="line">
            <a:avLst/>
          </a:prstGeom>
          <a:ln w="28575">
            <a:solidFill>
              <a:srgbClr val="537B8E"/>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tx1"/>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fld id="{00000000-1234-1234-1234-123412341234}" type="slidenum">
              <a:rPr lang="en" smtClean="0"/>
              <a:pPr/>
              <a:t>‹#›</a:t>
            </a:fld>
            <a:endParaRPr lang="en"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537B8E"/>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SFnMTHhKdkw"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1275907"/>
            <a:ext cx="8520600" cy="1013637"/>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4000" dirty="0">
                <a:solidFill>
                  <a:schemeClr val="bg1"/>
                </a:solidFill>
              </a:rPr>
              <a:t>Healing Centered Relationships</a:t>
            </a:r>
            <a:endParaRPr sz="4000" dirty="0">
              <a:solidFill>
                <a:schemeClr val="bg1"/>
              </a:solidFill>
            </a:endParaRPr>
          </a:p>
        </p:txBody>
      </p:sp>
      <p:sp>
        <p:nvSpPr>
          <p:cNvPr id="55" name="Google Shape;55;p13"/>
          <p:cNvSpPr txBox="1">
            <a:spLocks noGrp="1"/>
          </p:cNvSpPr>
          <p:nvPr>
            <p:ph type="subTitle" idx="1"/>
          </p:nvPr>
        </p:nvSpPr>
        <p:spPr>
          <a:xfrm>
            <a:off x="311692" y="2380470"/>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dirty="0">
                <a:solidFill>
                  <a:schemeClr val="bg1"/>
                </a:solidFill>
              </a:rPr>
              <a:t>Building Safe Learning Partnerships</a:t>
            </a:r>
            <a:endParaRPr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Building the Foundation</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Clr>
                <a:srgbClr val="000000"/>
              </a:buClr>
              <a:buSzPts val="2000"/>
              <a:buChar char="●"/>
            </a:pPr>
            <a:r>
              <a:rPr lang="en" sz="2000">
                <a:solidFill>
                  <a:srgbClr val="000000"/>
                </a:solidFill>
              </a:rPr>
              <a:t>Why are relationships foundational to teaching?</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Why are relationships an important part of culturally-responsive teaching?</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When was the last time you were truly engaged in learning? Who was the educator/trainer? Why were you engaged?</a:t>
            </a:r>
            <a:endParaRPr sz="20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Google Shape;66;p15" descr="Rita Pierson, a teacher for 40 years, once heard a colleague say, &quot;They don't pay me to like the kids.&quot; Her response: &quot;Kids don't learn from people they don't like.'&quot; A rousing call to educators to believe in their students and actually connect with them on a real, human, personal level.&#10;&#10;TEDTalks is a daily video podcast of the best talks and performances from the TED Conference, where the world's leading thinkers and doers give the talk of their lives in 18 minutes (or less). Look for talks on Technology, Entertainment and Design -- plus science, business, global issues, the arts and much more.&#10;Find closed captions and translated subtitles in many languages at http://www.ted.com/translate&#10;&#10;Follow TED news on Twitter: http://www.twitter.com/tednews&#10;Like TED on Facebook: https://www.facebook.com/TED&#10;&#10;Subscribe to our channel: http://www.youtube.com/user/TEDtalksDirector" title="Every kid needs a champion | Rita Pierson">
            <a:hlinkClick r:id="rId3"/>
          </p:cNvPr>
          <p:cNvPicPr preferRelativeResize="0"/>
          <p:nvPr/>
        </p:nvPicPr>
        <p:blipFill>
          <a:blip r:embed="rId4">
            <a:alphaModFix/>
          </a:blip>
          <a:stretch>
            <a:fillRect/>
          </a:stretch>
        </p:blipFill>
        <p:spPr>
          <a:xfrm>
            <a:off x="1232807" y="0"/>
            <a:ext cx="6245679" cy="468425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2178900"/>
            <a:ext cx="8520600" cy="785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4000" i="1"/>
          </a:p>
          <a:p>
            <a:pPr marL="0" lvl="0" indent="0" algn="ctr" rtl="0">
              <a:spcBef>
                <a:spcPts val="0"/>
              </a:spcBef>
              <a:spcAft>
                <a:spcPts val="0"/>
              </a:spcAft>
              <a:buNone/>
            </a:pPr>
            <a:r>
              <a:rPr lang="en" sz="4000" i="1"/>
              <a:t>Rapport + Alliance = Cognitive Insight</a:t>
            </a:r>
            <a:endParaRPr sz="4000" i="1"/>
          </a:p>
        </p:txBody>
      </p:sp>
      <p:sp>
        <p:nvSpPr>
          <p:cNvPr id="72" name="Google Shape;72;p16"/>
          <p:cNvSpPr txBox="1">
            <a:spLocks noGrp="1"/>
          </p:cNvSpPr>
          <p:nvPr>
            <p:ph type="body" idx="1"/>
          </p:nvPr>
        </p:nvSpPr>
        <p:spPr>
          <a:xfrm>
            <a:off x="1663300" y="4381725"/>
            <a:ext cx="7330800" cy="484500"/>
          </a:xfrm>
          <a:prstGeom prst="rect">
            <a:avLst/>
          </a:prstGeom>
        </p:spPr>
        <p:txBody>
          <a:bodyPr spcFirstLastPara="1" wrap="square" lIns="91425" tIns="91425" rIns="91425" bIns="91425" anchor="t" anchorCtr="0">
            <a:normAutofit fontScale="47500" lnSpcReduction="20000"/>
          </a:bodyPr>
          <a:lstStyle/>
          <a:p>
            <a:pPr marL="0" lvl="0" indent="0" algn="ctr" rtl="0">
              <a:spcBef>
                <a:spcPts val="0"/>
              </a:spcBef>
              <a:spcAft>
                <a:spcPts val="1200"/>
              </a:spcAft>
              <a:buNone/>
            </a:pPr>
            <a:r>
              <a:rPr lang="en" sz="2000">
                <a:solidFill>
                  <a:srgbClr val="FFFFFF"/>
                </a:solidFill>
              </a:rPr>
              <a:t>-Culturally Responsive Teaching &amp; The Brain, Zaretta Hammond</a:t>
            </a:r>
            <a:endParaRPr sz="20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490250" y="450150"/>
            <a:ext cx="773935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400" dirty="0"/>
              <a:t>“Trust between teachers and students is the affective glue that binds educational relationships together. Not trusting teachers has several consequences for students. They are unwilling to submit themselves to the </a:t>
            </a:r>
            <a:r>
              <a:rPr lang="en" sz="2400" dirty="0">
                <a:solidFill>
                  <a:srgbClr val="990000"/>
                </a:solidFill>
              </a:rPr>
              <a:t>perilous uncertainties of new learning.</a:t>
            </a:r>
            <a:r>
              <a:rPr lang="en" sz="2400" dirty="0"/>
              <a:t> They </a:t>
            </a:r>
            <a:r>
              <a:rPr lang="en" sz="2400" dirty="0">
                <a:solidFill>
                  <a:srgbClr val="990000"/>
                </a:solidFill>
              </a:rPr>
              <a:t>avoid risk. </a:t>
            </a:r>
            <a:r>
              <a:rPr lang="en" sz="2400" dirty="0"/>
              <a:t>They keep their most deeply felt concerns private. They view with </a:t>
            </a:r>
            <a:r>
              <a:rPr lang="en" sz="2400" dirty="0">
                <a:solidFill>
                  <a:srgbClr val="990000"/>
                </a:solidFill>
              </a:rPr>
              <a:t>cynical reserve</a:t>
            </a:r>
            <a:r>
              <a:rPr lang="en" sz="2400" dirty="0"/>
              <a:t> the exhortations and instructions of teachers.” </a:t>
            </a:r>
            <a:r>
              <a:rPr lang="en" sz="1600" dirty="0"/>
              <a:t>Stephen Brookfield, The Skillful Teacher (p  162)</a:t>
            </a:r>
            <a:endParaRP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Assessing Rapport</a:t>
            </a:r>
            <a:endParaRPr b="1"/>
          </a:p>
        </p:txBody>
      </p:sp>
      <p:sp>
        <p:nvSpPr>
          <p:cNvPr id="83" name="Google Shape;83;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150">
                <a:solidFill>
                  <a:srgbClr val="000000"/>
                </a:solidFill>
              </a:rPr>
              <a:t>Quick Assessment of Relationships:</a:t>
            </a:r>
            <a:endParaRPr sz="2150">
              <a:solidFill>
                <a:srgbClr val="000000"/>
              </a:solidFill>
            </a:endParaRPr>
          </a:p>
          <a:p>
            <a:pPr marL="914400" lvl="0" indent="-355600" algn="l" rtl="0">
              <a:spcBef>
                <a:spcPts val="1200"/>
              </a:spcBef>
              <a:spcAft>
                <a:spcPts val="0"/>
              </a:spcAft>
              <a:buClr>
                <a:srgbClr val="000000"/>
              </a:buClr>
              <a:buSzPts val="2000"/>
              <a:buChar char="●"/>
            </a:pPr>
            <a:r>
              <a:rPr lang="en" sz="2000">
                <a:solidFill>
                  <a:srgbClr val="000000"/>
                </a:solidFill>
              </a:rPr>
              <a:t>What do they like to do after school?</a:t>
            </a:r>
            <a:endParaRPr sz="2000">
              <a:solidFill>
                <a:srgbClr val="000000"/>
              </a:solidFill>
            </a:endParaRPr>
          </a:p>
          <a:p>
            <a:pPr marL="914400" lvl="0" indent="-355600" algn="l" rtl="0">
              <a:spcBef>
                <a:spcPts val="0"/>
              </a:spcBef>
              <a:spcAft>
                <a:spcPts val="0"/>
              </a:spcAft>
              <a:buClr>
                <a:srgbClr val="000000"/>
              </a:buClr>
              <a:buSzPts val="2000"/>
              <a:buChar char="●"/>
            </a:pPr>
            <a:r>
              <a:rPr lang="en" sz="2000">
                <a:solidFill>
                  <a:srgbClr val="000000"/>
                </a:solidFill>
              </a:rPr>
              <a:t>What excites them?</a:t>
            </a:r>
            <a:endParaRPr sz="2000">
              <a:solidFill>
                <a:srgbClr val="000000"/>
              </a:solidFill>
            </a:endParaRPr>
          </a:p>
          <a:p>
            <a:pPr marL="914400" lvl="0" indent="-355600" algn="l" rtl="0">
              <a:spcBef>
                <a:spcPts val="0"/>
              </a:spcBef>
              <a:spcAft>
                <a:spcPts val="0"/>
              </a:spcAft>
              <a:buClr>
                <a:srgbClr val="000000"/>
              </a:buClr>
              <a:buSzPts val="2000"/>
              <a:buChar char="●"/>
            </a:pPr>
            <a:r>
              <a:rPr lang="en" sz="2000">
                <a:solidFill>
                  <a:srgbClr val="000000"/>
                </a:solidFill>
              </a:rPr>
              <a:t>What scares them?</a:t>
            </a:r>
            <a:endParaRPr sz="2000">
              <a:solidFill>
                <a:srgbClr val="000000"/>
              </a:solidFill>
            </a:endParaRPr>
          </a:p>
          <a:p>
            <a:pPr marL="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Trust generators</a:t>
            </a:r>
            <a:endParaRPr b="1"/>
          </a:p>
        </p:txBody>
      </p:sp>
      <p:sp>
        <p:nvSpPr>
          <p:cNvPr id="89" name="Google Shape;89;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55600" algn="l" rtl="0">
              <a:lnSpc>
                <a:spcPct val="150000"/>
              </a:lnSpc>
              <a:spcBef>
                <a:spcPts val="0"/>
              </a:spcBef>
              <a:spcAft>
                <a:spcPts val="0"/>
              </a:spcAft>
              <a:buClr>
                <a:srgbClr val="000000"/>
              </a:buClr>
              <a:buSzPts val="2000"/>
              <a:buChar char="●"/>
            </a:pPr>
            <a:r>
              <a:rPr lang="en" sz="2000">
                <a:solidFill>
                  <a:srgbClr val="000000"/>
                </a:solidFill>
              </a:rPr>
              <a:t>Selective Vulnerability</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Familiarity</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Similarity &amp; Interests</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Concern</a:t>
            </a:r>
            <a:endParaRPr sz="2000">
              <a:solidFill>
                <a:srgbClr val="000000"/>
              </a:solidFill>
            </a:endParaRPr>
          </a:p>
          <a:p>
            <a:pPr marL="457200" lvl="0" indent="-381000" algn="l" rtl="0">
              <a:lnSpc>
                <a:spcPct val="150000"/>
              </a:lnSpc>
              <a:spcBef>
                <a:spcPts val="0"/>
              </a:spcBef>
              <a:spcAft>
                <a:spcPts val="0"/>
              </a:spcAft>
              <a:buClr>
                <a:srgbClr val="000000"/>
              </a:buClr>
              <a:buSzPts val="2400"/>
              <a:buChar char="●"/>
            </a:pPr>
            <a:r>
              <a:rPr lang="en" sz="2000">
                <a:solidFill>
                  <a:srgbClr val="000000"/>
                </a:solidFill>
              </a:rPr>
              <a:t>Competence</a:t>
            </a:r>
            <a:r>
              <a:rPr lang="en" sz="2000">
                <a:solidFill>
                  <a:srgbClr val="F3F3F3"/>
                </a:solidFill>
              </a:rPr>
              <a:t>nc</a:t>
            </a:r>
            <a:r>
              <a:rPr lang="en" sz="2400">
                <a:solidFill>
                  <a:srgbClr val="F3F3F3"/>
                </a:solidFill>
              </a:rPr>
              <a:t>e</a:t>
            </a:r>
            <a:endParaRPr sz="2400">
              <a:solidFill>
                <a:srgbClr val="F3F3F3"/>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3 Parts of an Alliance</a:t>
            </a:r>
            <a:endParaRPr/>
          </a:p>
        </p:txBody>
      </p:sp>
      <p:sp>
        <p:nvSpPr>
          <p:cNvPr id="95" name="Google Shape;95;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rgbClr val="000000"/>
              </a:buClr>
              <a:buSzPts val="1800"/>
              <a:buAutoNum type="arabicPeriod"/>
            </a:pPr>
            <a:r>
              <a:rPr lang="en">
                <a:solidFill>
                  <a:srgbClr val="000000"/>
                </a:solidFill>
              </a:rPr>
              <a:t>The Pact</a:t>
            </a:r>
            <a:br>
              <a:rPr lang="en">
                <a:solidFill>
                  <a:srgbClr val="000000"/>
                </a:solidFill>
              </a:rPr>
            </a:br>
            <a:endParaRPr>
              <a:solidFill>
                <a:srgbClr val="000000"/>
              </a:solidFill>
            </a:endParaRPr>
          </a:p>
          <a:p>
            <a:pPr marL="457200" lvl="0" indent="-342900" algn="l" rtl="0">
              <a:spcBef>
                <a:spcPts val="0"/>
              </a:spcBef>
              <a:spcAft>
                <a:spcPts val="0"/>
              </a:spcAft>
              <a:buClr>
                <a:srgbClr val="000000"/>
              </a:buClr>
              <a:buSzPts val="1800"/>
              <a:buAutoNum type="arabicPeriod"/>
            </a:pPr>
            <a:r>
              <a:rPr lang="en">
                <a:solidFill>
                  <a:srgbClr val="000000"/>
                </a:solidFill>
              </a:rPr>
              <a:t>Teacher as Ally &amp; Warm Demander</a:t>
            </a:r>
            <a:br>
              <a:rPr lang="en">
                <a:solidFill>
                  <a:srgbClr val="000000"/>
                </a:solidFill>
              </a:rPr>
            </a:br>
            <a:endParaRPr>
              <a:solidFill>
                <a:srgbClr val="000000"/>
              </a:solidFill>
            </a:endParaRPr>
          </a:p>
          <a:p>
            <a:pPr marL="457200" lvl="0" indent="-342900" algn="l" rtl="0">
              <a:spcBef>
                <a:spcPts val="0"/>
              </a:spcBef>
              <a:spcAft>
                <a:spcPts val="0"/>
              </a:spcAft>
              <a:buClr>
                <a:srgbClr val="000000"/>
              </a:buClr>
              <a:buSzPts val="1800"/>
              <a:buAutoNum type="arabicPeriod"/>
            </a:pPr>
            <a:r>
              <a:rPr lang="en">
                <a:solidFill>
                  <a:srgbClr val="000000"/>
                </a:solidFill>
              </a:rPr>
              <a:t>Student as Driver of Their Own Learning</a:t>
            </a:r>
            <a:br>
              <a:rPr lang="en" sz="1800">
                <a:solidFill>
                  <a:srgbClr val="000000"/>
                </a:solidFill>
              </a:rPr>
            </a:br>
            <a:endParaRPr>
              <a:solidFill>
                <a:srgbClr val="0000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206</Words>
  <Application>Microsoft Macintosh PowerPoint</Application>
  <PresentationFormat>On-screen Show (16:9)</PresentationFormat>
  <Paragraphs>26</Paragraphs>
  <Slides>8</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Simple Light</vt:lpstr>
      <vt:lpstr>Healing Centered Relationships</vt:lpstr>
      <vt:lpstr>Building the Foundation</vt:lpstr>
      <vt:lpstr>PowerPoint Presentation</vt:lpstr>
      <vt:lpstr> Rapport + Alliance = Cognitive Insight</vt:lpstr>
      <vt:lpstr>“Trust between teachers and students is the affective glue that binds educational relationships together. Not trusting teachers has several consequences for students. They are unwilling to submit themselves to the perilous uncertainties of new learning. They avoid risk. They keep their most deeply felt concerns private. They view with cynical reserve the exhortations and instructions of teachers.” Stephen Brookfield, The Skillful Teacher (p  162)</vt:lpstr>
      <vt:lpstr>Assessing Rapport</vt:lpstr>
      <vt:lpstr>Trust generators</vt:lpstr>
      <vt:lpstr>3 Parts of an Alliance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Healing Centered Relationships</dc:title>
  <cp:lastModifiedBy>Kong, Mallory</cp:lastModifiedBy>
  <cp:revision>2</cp:revision>
  <dcterms:modified xsi:type="dcterms:W3CDTF">2022-01-25T21:33:28Z</dcterms:modified>
</cp:coreProperties>
</file>