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cMMeUuntuNzIkZSBKNLI86hNC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56" d="100"/>
          <a:sy n="156" d="100"/>
        </p:scale>
        <p:origin x="80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lfornia School-Based Health Alliance logo and Healing Centered Staff Development Curriculum title graphic">
            <a:extLst>
              <a:ext uri="{FF2B5EF4-FFF2-40B4-BE49-F238E27FC236}">
                <a16:creationId xmlns:a16="http://schemas.microsoft.com/office/drawing/2014/main" id="{35A66DCC-DA04-B243-8B6D-6CD872FFC1A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Google Shape;10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1714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 b="1">
                <a:solidFill>
                  <a:schemeClr val="bg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13"/>
          <p:cNvSpPr txBox="1">
            <a:spLocks noGrp="1"/>
          </p:cNvSpPr>
          <p:nvPr>
            <p:ph type="subTitle" idx="1"/>
          </p:nvPr>
        </p:nvSpPr>
        <p:spPr>
          <a:xfrm>
            <a:off x="311700" y="2458891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bg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2" name="Google Shape;1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 b="1">
                <a:solidFill>
                  <a:srgbClr val="537B8E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solidFill>
                  <a:schemeClr val="tx1"/>
                </a:solidFill>
              </a:defRPr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D037DB-9408-EF41-AEA3-FF22ADCE9788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F19647-199C-114A-970F-057CE21FF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>
            <a:spLocks noGrp="1"/>
          </p:cNvSpPr>
          <p:nvPr>
            <p:ph type="title"/>
          </p:nvPr>
        </p:nvSpPr>
        <p:spPr>
          <a:xfrm>
            <a:off x="311700" y="26943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4"/>
          <p:cNvSpPr txBox="1">
            <a:spLocks noGrp="1"/>
          </p:cNvSpPr>
          <p:nvPr>
            <p:ph type="body" idx="1"/>
          </p:nvPr>
        </p:nvSpPr>
        <p:spPr>
          <a:xfrm>
            <a:off x="311700" y="97688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>
                <a:solidFill>
                  <a:schemeClr val="tx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55AF6A-AA0A-C745-A27E-E82A5FFDCB44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A40FA25-091E-C94A-9D2E-3D31781562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title"/>
          </p:nvPr>
        </p:nvSpPr>
        <p:spPr>
          <a:xfrm>
            <a:off x="311700" y="263606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rgbClr val="537B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19" name="Google Shape;19;p15"/>
          <p:cNvSpPr txBox="1">
            <a:spLocks noGrp="1"/>
          </p:cNvSpPr>
          <p:nvPr>
            <p:ph type="body" idx="1"/>
          </p:nvPr>
        </p:nvSpPr>
        <p:spPr>
          <a:xfrm>
            <a:off x="311700" y="1097606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400">
                <a:solidFill>
                  <a:schemeClr val="tx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20EDF9-DD2D-634C-B374-9F5F3F5F3ADB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1DEB2F-658D-DC4C-95C2-18C0FA52C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 b="1">
                <a:solidFill>
                  <a:srgbClr val="537B8E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3" name="Google Shape;2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37C08C-BC8C-C143-BEAE-103889EEA832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A1E7A15-0AF9-3C4B-9763-5105C91EA9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7"/>
          <p:cNvSpPr txBox="1">
            <a:spLocks noGrp="1"/>
          </p:cNvSpPr>
          <p:nvPr>
            <p:ph type="title"/>
          </p:nvPr>
        </p:nvSpPr>
        <p:spPr>
          <a:xfrm>
            <a:off x="311700" y="25406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7"/>
          <p:cNvSpPr txBox="1">
            <a:spLocks noGrp="1"/>
          </p:cNvSpPr>
          <p:nvPr>
            <p:ph type="body" idx="1"/>
          </p:nvPr>
        </p:nvSpPr>
        <p:spPr>
          <a:xfrm>
            <a:off x="311700" y="961516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>
                <a:solidFill>
                  <a:schemeClr val="tx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2"/>
          </p:nvPr>
        </p:nvSpPr>
        <p:spPr>
          <a:xfrm>
            <a:off x="4832400" y="961516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>
                <a:solidFill>
                  <a:schemeClr val="tx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A473D-DF8E-D648-A2D6-FB55EF1C2689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902939-3708-0B42-8B6C-5F5CF7741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311700" y="26829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79F071-7766-D247-8D32-B118F44FCA4C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3206DE-E657-6740-9C13-04F578C22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>
            <a:spLocks noGrp="1"/>
          </p:cNvSpPr>
          <p:nvPr>
            <p:ph type="title"/>
          </p:nvPr>
        </p:nvSpPr>
        <p:spPr>
          <a:xfrm>
            <a:off x="490250" y="269116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1">
                <a:solidFill>
                  <a:srgbClr val="537B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1AF56C-FE89-D24B-87F4-5977B365DEB8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38EFF7B-2BCC-8F40-8BB5-24A1C10B6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>
                <a:solidFill>
                  <a:srgbClr val="537B8E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38" name="Google Shape;38;p2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tx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>
                <a:solidFill>
                  <a:schemeClr val="tx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F4D62-DECA-8647-B5C7-2F932374414C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5C2C66-929B-3045-9392-9A35AC557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311700" y="4101027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3" name="Google Shape;4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4DCEB0-CEAE-DF44-BE78-1327C9D58D5E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ym typeface="Arial"/>
              </a:rPr>
              <a:t>Safer Spaces: Universal Response to High Impact Events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714BB01-A6E2-214E-B947-03B66B290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8" y="418004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sz="3600" dirty="0"/>
              <a:t>Safer Spaces: Universal Response to High Impact &amp; Crisis Events</a:t>
            </a:r>
            <a:endParaRPr sz="3600"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2507554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dirty="0"/>
              <a:t>Healing-Centered Schools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Recover</a:t>
            </a:r>
          </a:p>
        </p:txBody>
      </p:sp>
      <p:sp>
        <p:nvSpPr>
          <p:cNvPr id="144" name="Google Shape;144;p10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Repair relationships, rebuild connections</a:t>
            </a:r>
          </a:p>
          <a:p>
            <a:pPr lvl="0"/>
            <a:r>
              <a:rPr lang="en-US"/>
              <a:t>Clarify chain of events, identify trigger</a:t>
            </a:r>
          </a:p>
          <a:p>
            <a:pPr lvl="0"/>
            <a:r>
              <a:rPr lang="en-US"/>
              <a:t>Develop a follow-up care plan for all impacted</a:t>
            </a:r>
          </a:p>
          <a:p>
            <a:pPr lvl="0"/>
            <a:r>
              <a:rPr lang="en-US"/>
              <a:t>Teach new skills, help student practice new behaviors if the crisis related to student behavior</a:t>
            </a:r>
          </a:p>
          <a:p>
            <a:pPr lvl="0"/>
            <a:r>
              <a:rPr lang="en-US"/>
              <a:t>Debrief with impacted staff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Current crisis response policies &amp; practices</a:t>
            </a:r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/>
              <a:t>Trauma informed?</a:t>
            </a:r>
          </a:p>
          <a:p>
            <a:pPr lvl="0"/>
            <a:r>
              <a:rPr lang="en-US"/>
              <a:t>Who is currently included in protocol (responders and those impacted)? Who is missing that should be included?</a:t>
            </a:r>
          </a:p>
          <a:p>
            <a:pPr lvl="0"/>
            <a:r>
              <a:rPr lang="en-US"/>
              <a:t>Does it identify impacted students &amp; staff and provide a clear protocol for responding to them during AND after the event? </a:t>
            </a:r>
          </a:p>
          <a:p>
            <a:pPr lvl="0"/>
            <a:r>
              <a:rPr lang="en-US"/>
              <a:t>Is it clear &amp; easy to understand? Is everyone on campus appropriately trained for their role?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Collaborative Process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843425" y="2982175"/>
            <a:ext cx="2403600" cy="1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b="1"/>
              <a:t>Time Keeper (1)</a:t>
            </a:r>
            <a:endParaRPr b="1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200"/>
          </a:p>
        </p:txBody>
      </p:sp>
      <p:sp>
        <p:nvSpPr>
          <p:cNvPr id="62" name="Google Shape;62;p2"/>
          <p:cNvSpPr txBox="1">
            <a:spLocks noGrp="1"/>
          </p:cNvSpPr>
          <p:nvPr>
            <p:ph type="body" idx="4294967295"/>
          </p:nvPr>
        </p:nvSpPr>
        <p:spPr>
          <a:xfrm>
            <a:off x="3370200" y="2982175"/>
            <a:ext cx="2403600" cy="1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b="1"/>
              <a:t>Note Takers (2)</a:t>
            </a:r>
            <a:endParaRPr b="1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200"/>
          </a:p>
        </p:txBody>
      </p:sp>
      <p:sp>
        <p:nvSpPr>
          <p:cNvPr id="63" name="Google Shape;63;p2"/>
          <p:cNvSpPr txBox="1">
            <a:spLocks noGrp="1"/>
          </p:cNvSpPr>
          <p:nvPr>
            <p:ph type="body" idx="4294967295"/>
          </p:nvPr>
        </p:nvSpPr>
        <p:spPr>
          <a:xfrm>
            <a:off x="5896975" y="2982175"/>
            <a:ext cx="2403600" cy="1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b="1"/>
              <a:t>Facilitators (3)</a:t>
            </a:r>
            <a:endParaRPr sz="1200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sz="1200"/>
          </a:p>
        </p:txBody>
      </p:sp>
      <p:grpSp>
        <p:nvGrpSpPr>
          <p:cNvPr id="64" name="Google Shape;64;p2"/>
          <p:cNvGrpSpPr/>
          <p:nvPr/>
        </p:nvGrpSpPr>
        <p:grpSpPr>
          <a:xfrm>
            <a:off x="4151283" y="1957752"/>
            <a:ext cx="841436" cy="667260"/>
            <a:chOff x="1923675" y="1633650"/>
            <a:chExt cx="436000" cy="435975"/>
          </a:xfrm>
        </p:grpSpPr>
        <p:sp>
          <p:nvSpPr>
            <p:cNvPr id="65" name="Google Shape;65;p2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" name="Google Shape;71;p2"/>
          <p:cNvGrpSpPr/>
          <p:nvPr/>
        </p:nvGrpSpPr>
        <p:grpSpPr>
          <a:xfrm>
            <a:off x="1542137" y="1706395"/>
            <a:ext cx="1006163" cy="961517"/>
            <a:chOff x="6649150" y="309350"/>
            <a:chExt cx="395800" cy="395800"/>
          </a:xfrm>
        </p:grpSpPr>
        <p:sp>
          <p:nvSpPr>
            <p:cNvPr id="72" name="Google Shape;72;p2"/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2"/>
          <p:cNvSpPr/>
          <p:nvPr/>
        </p:nvSpPr>
        <p:spPr>
          <a:xfrm>
            <a:off x="6595709" y="1914866"/>
            <a:ext cx="1008346" cy="753022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43425" y="276750"/>
            <a:ext cx="2403600" cy="4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2000" b="1" dirty="0">
                <a:solidFill>
                  <a:srgbClr val="FFFF00"/>
                </a:solidFill>
                <a:highlight>
                  <a:srgbClr val="000000"/>
                </a:highlight>
              </a:rPr>
              <a:t>High-Impact</a:t>
            </a:r>
            <a:endParaRPr sz="2000" b="1" dirty="0">
              <a:solidFill>
                <a:srgbClr val="FFFF00"/>
              </a:solidFill>
              <a:highlight>
                <a:srgbClr val="000000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A</a:t>
            </a:r>
            <a:r>
              <a:rPr lang="en" sz="1800" b="1" dirty="0">
                <a:solidFill>
                  <a:schemeClr val="dk1"/>
                </a:solidFill>
              </a:rPr>
              <a:t> traumatic event </a:t>
            </a:r>
            <a:r>
              <a:rPr lang="en" sz="1800" dirty="0">
                <a:solidFill>
                  <a:schemeClr val="dk1"/>
                </a:solidFill>
              </a:rPr>
              <a:t>that seriously</a:t>
            </a:r>
            <a:r>
              <a:rPr lang="en" sz="1800" b="1" dirty="0">
                <a:solidFill>
                  <a:schemeClr val="dk1"/>
                </a:solidFill>
              </a:rPr>
              <a:t> disrupts our coping and problem-solving </a:t>
            </a:r>
            <a:r>
              <a:rPr lang="en" sz="1800" dirty="0">
                <a:solidFill>
                  <a:schemeClr val="dk1"/>
                </a:solidFill>
              </a:rPr>
              <a:t>abilities. It is typically sudden, unexpected, and threatening to sense of safety. It may create a sense of helplessness, hopelessness and vulnerability. </a:t>
            </a:r>
            <a:endParaRPr sz="1800"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4294967295"/>
          </p:nvPr>
        </p:nvSpPr>
        <p:spPr>
          <a:xfrm>
            <a:off x="3370200" y="276750"/>
            <a:ext cx="2403600" cy="4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1">
                <a:solidFill>
                  <a:srgbClr val="FF9900"/>
                </a:solidFill>
                <a:highlight>
                  <a:srgbClr val="000000"/>
                </a:highlight>
              </a:rPr>
              <a:t>Crisis</a:t>
            </a:r>
            <a:endParaRPr sz="2000" b="1">
              <a:solidFill>
                <a:srgbClr val="FF9900"/>
              </a:solidFill>
              <a:highlight>
                <a:srgbClr val="000000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1800" b="1"/>
              <a:t>Non-life threatening </a:t>
            </a:r>
            <a:r>
              <a:rPr lang="en" sz="1800"/>
              <a:t>situation in which an individual is exhibiting extreme emotional disturbance or behavioral distress, </a:t>
            </a:r>
            <a:r>
              <a:rPr lang="en" sz="1800" b="1"/>
              <a:t>considering harm</a:t>
            </a:r>
            <a:r>
              <a:rPr lang="en" sz="1800"/>
              <a:t> to self or others, disoriented or out of touch with reality, has a compromised ability to function, or is otherwise </a:t>
            </a:r>
            <a:r>
              <a:rPr lang="en" sz="1800" b="1"/>
              <a:t>agitated and unable to be calmed</a:t>
            </a:r>
            <a:endParaRPr sz="1800" b="1"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4294967295"/>
          </p:nvPr>
        </p:nvSpPr>
        <p:spPr>
          <a:xfrm>
            <a:off x="5896974" y="276750"/>
            <a:ext cx="2403600" cy="4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1">
                <a:solidFill>
                  <a:srgbClr val="FF0000"/>
                </a:solidFill>
                <a:highlight>
                  <a:srgbClr val="000000"/>
                </a:highlight>
              </a:rPr>
              <a:t>Emergency</a:t>
            </a:r>
            <a:endParaRPr sz="2000" b="1">
              <a:solidFill>
                <a:srgbClr val="FF0000"/>
              </a:solidFill>
              <a:highlight>
                <a:srgbClr val="000000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1800" b="1"/>
              <a:t>Life threatening situation </a:t>
            </a:r>
            <a:r>
              <a:rPr lang="en" sz="1800"/>
              <a:t>in which an individual is </a:t>
            </a:r>
            <a:r>
              <a:rPr lang="en" sz="1800" b="1"/>
              <a:t>imminently threatening harm to self or others, </a:t>
            </a:r>
            <a:r>
              <a:rPr lang="en" sz="1800"/>
              <a:t>severely disorientated or out of touch with reality, has a severe inability to function, or is otherwise </a:t>
            </a:r>
            <a:r>
              <a:rPr lang="en" sz="1800" b="1"/>
              <a:t>distraught and out of control</a:t>
            </a:r>
            <a:endParaRPr sz="1800" b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Prevent</a:t>
            </a: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Universal trauma-informed school practices</a:t>
            </a:r>
          </a:p>
          <a:p>
            <a:pPr lvl="0"/>
            <a:r>
              <a:rPr lang="en-US" dirty="0"/>
              <a:t>Address specific topics that may lead to school crises (bullying, violence, fights, substance abuse, domestic violence, suicidality, depression)</a:t>
            </a:r>
          </a:p>
          <a:p>
            <a:pPr lvl="0"/>
            <a:r>
              <a:rPr lang="en-US" dirty="0"/>
              <a:t>Implement Primary Prevention Models (PBIS, personalized learning, comprehensive school-based mental health)</a:t>
            </a:r>
          </a:p>
          <a:p>
            <a:pPr lvl="0"/>
            <a:r>
              <a:rPr lang="en-US" dirty="0"/>
              <a:t>Provide universal mental health screening</a:t>
            </a:r>
          </a:p>
          <a:p>
            <a:pPr lvl="0"/>
            <a:r>
              <a:rPr lang="en-US" dirty="0"/>
              <a:t>Collaborate between school &amp; community mental health </a:t>
            </a:r>
          </a:p>
          <a:p>
            <a:pPr lvl="0"/>
            <a:r>
              <a:rPr lang="en-US" dirty="0"/>
              <a:t>Staff Training programs (awareness, prevention, intervention)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Prepare</a:t>
            </a:r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14300" lvl="0" indent="0">
              <a:buNone/>
            </a:pPr>
            <a:r>
              <a:rPr lang="en-US" i="1" dirty="0"/>
              <a:t>Crisis planning should not take place in the midst of an actual crisis. </a:t>
            </a:r>
          </a:p>
          <a:p>
            <a:pPr lvl="0"/>
            <a:r>
              <a:rPr lang="en-US" dirty="0"/>
              <a:t>Create school mental health crisis planning &amp; response team</a:t>
            </a:r>
          </a:p>
          <a:p>
            <a:pPr lvl="0"/>
            <a:r>
              <a:rPr lang="en-US" dirty="0"/>
              <a:t>Establish clear protocols &amp; practices for before, during, and after </a:t>
            </a:r>
          </a:p>
          <a:p>
            <a:pPr lvl="0"/>
            <a:r>
              <a:rPr lang="en-US" dirty="0"/>
              <a:t>Identify psychologically vulnerable students and staff</a:t>
            </a:r>
          </a:p>
          <a:p>
            <a:pPr lvl="0"/>
            <a:r>
              <a:rPr lang="en-US" dirty="0"/>
              <a:t>Schedule exercises or drills</a:t>
            </a:r>
          </a:p>
          <a:p>
            <a:pPr lvl="0"/>
            <a:r>
              <a:rPr lang="en-US" dirty="0"/>
              <a:t>Annual training of staff on procedures, practices, policies, and protocols, as well as training and orientation of new staff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Factors to Consider: </a:t>
            </a:r>
          </a:p>
        </p:txBody>
      </p:sp>
      <p:sp>
        <p:nvSpPr>
          <p:cNvPr id="120" name="Google Shape;120;p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Severity</a:t>
            </a:r>
          </a:p>
          <a:p>
            <a:pPr lvl="0"/>
            <a:r>
              <a:rPr lang="en-US" dirty="0"/>
              <a:t>Number of Individuals Involved</a:t>
            </a:r>
          </a:p>
          <a:p>
            <a:pPr lvl="0"/>
            <a:r>
              <a:rPr lang="en-US" dirty="0"/>
              <a:t>Type of Crisis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Variables that impact acute post-trauma response:</a:t>
            </a:r>
          </a:p>
        </p:txBody>
      </p:sp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Event predictability</a:t>
            </a:r>
          </a:p>
          <a:p>
            <a:pPr lvl="0"/>
            <a:r>
              <a:rPr lang="en-US" dirty="0"/>
              <a:t>Type of disaster (natural vs human made crisis)</a:t>
            </a:r>
          </a:p>
          <a:p>
            <a:pPr lvl="0"/>
            <a:r>
              <a:rPr lang="en-US" dirty="0"/>
              <a:t>Source of injury/threat (accident v assault)</a:t>
            </a:r>
          </a:p>
          <a:p>
            <a:pPr lvl="0"/>
            <a:r>
              <a:rPr lang="en-US" dirty="0"/>
              <a:t>Presence of fatalities</a:t>
            </a:r>
          </a:p>
          <a:p>
            <a:pPr lvl="0"/>
            <a:r>
              <a:rPr lang="en-US" dirty="0"/>
              <a:t>Quality of immediate response</a:t>
            </a:r>
          </a:p>
          <a:p>
            <a:pPr lvl="0"/>
            <a:r>
              <a:rPr lang="en-US" dirty="0"/>
              <a:t>Physical/Emotional proximity to the crisis event</a:t>
            </a:r>
          </a:p>
          <a:p>
            <a:pPr lvl="0"/>
            <a:r>
              <a:rPr lang="en-US" dirty="0"/>
              <a:t>Personal trauma history</a:t>
            </a:r>
          </a:p>
          <a:p>
            <a:pPr lvl="0"/>
            <a:r>
              <a:rPr lang="en-US" dirty="0"/>
              <a:t>Recency of other crises</a:t>
            </a:r>
          </a:p>
          <a:p>
            <a:pPr lvl="0"/>
            <a:r>
              <a:rPr lang="en-US" dirty="0"/>
              <a:t>Resources</a:t>
            </a:r>
          </a:p>
          <a:p>
            <a:pPr lvl="0"/>
            <a:r>
              <a:rPr lang="en-US" dirty="0"/>
              <a:t>Timing</a:t>
            </a:r>
          </a:p>
          <a:p>
            <a:pPr lvl="0"/>
            <a:r>
              <a:rPr lang="en-US" dirty="0"/>
              <a:t>Recovery (Debrief, time to tell one’s story, level of support)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Prepare: Domains of Impact</a:t>
            </a:r>
          </a:p>
        </p:txBody>
      </p:sp>
      <p:sp>
        <p:nvSpPr>
          <p:cNvPr id="132" name="Google Shape;132;p8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Emotional</a:t>
            </a:r>
          </a:p>
          <a:p>
            <a:pPr lvl="0"/>
            <a:r>
              <a:rPr lang="en-US"/>
              <a:t>Cognitive</a:t>
            </a:r>
          </a:p>
          <a:p>
            <a:pPr lvl="0"/>
            <a:r>
              <a:rPr lang="en-US"/>
              <a:t>Physical</a:t>
            </a:r>
          </a:p>
          <a:p>
            <a:pPr lvl="0"/>
            <a:r>
              <a:rPr lang="en-US"/>
              <a:t>Relational</a:t>
            </a:r>
          </a:p>
          <a:p>
            <a:pPr lvl="0"/>
            <a:r>
              <a:rPr lang="en-US"/>
              <a:t>Behavioral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Intervene</a:t>
            </a:r>
          </a:p>
        </p:txBody>
      </p:sp>
      <p:sp>
        <p:nvSpPr>
          <p:cNvPr id="138" name="Google Shape;138;p9"/>
          <p:cNvSpPr txBox="1">
            <a:spLocks noGrp="1"/>
          </p:cNvSpPr>
          <p:nvPr>
            <p:ph type="body" idx="1"/>
          </p:nvPr>
        </p:nvSpPr>
        <p:spPr>
          <a:xfrm>
            <a:off x="311700" y="976884"/>
            <a:ext cx="8520600" cy="352980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dirty="0"/>
              <a:t>Self Emotion-Regulation</a:t>
            </a:r>
          </a:p>
          <a:p>
            <a:pPr lvl="0"/>
            <a:r>
              <a:rPr lang="en-US" sz="2000" dirty="0"/>
              <a:t>Manage the environment </a:t>
            </a:r>
          </a:p>
          <a:p>
            <a:pPr lvl="0"/>
            <a:r>
              <a:rPr lang="en-US" sz="2000" dirty="0"/>
              <a:t>Maintain non judgment &amp; empathy</a:t>
            </a:r>
          </a:p>
          <a:p>
            <a:pPr lvl="0"/>
            <a:r>
              <a:rPr lang="en-US" sz="2000" dirty="0"/>
              <a:t>Avoid Unnecessary triggers</a:t>
            </a:r>
          </a:p>
          <a:p>
            <a:pPr lvl="0"/>
            <a:r>
              <a:rPr lang="en-US" sz="2000" dirty="0"/>
              <a:t>Respect Personal Space</a:t>
            </a:r>
          </a:p>
          <a:p>
            <a:pPr lvl="0"/>
            <a:r>
              <a:rPr lang="en-US" sz="2000" dirty="0"/>
              <a:t>Use calm voice/co-regulation</a:t>
            </a:r>
          </a:p>
          <a:p>
            <a:pPr lvl="0"/>
            <a:r>
              <a:rPr lang="en-US" sz="2000" dirty="0"/>
              <a:t>Ignore power struggle</a:t>
            </a:r>
          </a:p>
          <a:p>
            <a:pPr lvl="0"/>
            <a:r>
              <a:rPr lang="en-US" sz="2000" dirty="0"/>
              <a:t>Set limits clearly, concisely</a:t>
            </a:r>
          </a:p>
          <a:p>
            <a:pPr lvl="0"/>
            <a:r>
              <a:rPr lang="en-US" sz="2000" dirty="0"/>
              <a:t>Allow for silence</a:t>
            </a:r>
          </a:p>
          <a:p>
            <a:pPr lvl="0"/>
            <a:r>
              <a:rPr lang="en-US" sz="2000" dirty="0"/>
              <a:t>Offer options</a:t>
            </a:r>
          </a:p>
          <a:p>
            <a:pPr lvl="0"/>
            <a:r>
              <a:rPr lang="en-US" sz="2000" dirty="0"/>
              <a:t>Work as a team</a:t>
            </a:r>
          </a:p>
          <a:p>
            <a:pPr lvl="0"/>
            <a:r>
              <a:rPr lang="en-US" sz="2000" dirty="0"/>
              <a:t>If student is able, allow them to identify safe adult advocate/responder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Macintosh PowerPoint</Application>
  <PresentationFormat>On-screen Show (16:9)</PresentationFormat>
  <Paragraphs>72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Safer Spaces: Universal Response to High Impact &amp; Crisis Events</vt:lpstr>
      <vt:lpstr>Collaborative Process</vt:lpstr>
      <vt:lpstr>PowerPoint Presentation</vt:lpstr>
      <vt:lpstr>Prevent</vt:lpstr>
      <vt:lpstr>Prepare</vt:lpstr>
      <vt:lpstr>Factors to Consider: </vt:lpstr>
      <vt:lpstr>Variables that impact acute post-trauma response:</vt:lpstr>
      <vt:lpstr>Prepare: Domains of Impact</vt:lpstr>
      <vt:lpstr>Intervene</vt:lpstr>
      <vt:lpstr>Recover</vt:lpstr>
      <vt:lpstr>Current crisis response policies &amp;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Safer Spaces: Universal Response to High Impact &amp; Crisis Events</dc:title>
  <cp:lastModifiedBy>Kong, Mallory</cp:lastModifiedBy>
  <cp:revision>1</cp:revision>
  <dcterms:modified xsi:type="dcterms:W3CDTF">2022-01-25T21:49:37Z</dcterms:modified>
</cp:coreProperties>
</file>