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7" roundtripDataSignature="AMtx7mhcMMeUuntuNzIkZSBKNLI86hNCa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7B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56" d="100"/>
          <a:sy n="156" d="100"/>
        </p:scale>
        <p:origin x="808" y="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customschemas.google.com/relationships/presentationmetadata" Target="metadata"/><Relationship Id="rId2" Type="http://schemas.openxmlformats.org/officeDocument/2006/relationships/slide" Target="slides/slide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1" name="Google Shape;141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7" name="Google Shape;147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8" name="Google Shape;5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8" name="Google Shape;9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5" name="Google Shape;10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1" name="Google Shape;11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7" name="Google Shape;117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3" name="Google Shape;123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9" name="Google Shape;129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5" name="Google Shape;135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alfornia School-Based Health Alliance logo and Healing Centered Staff Development Curriculum title graphic">
            <a:extLst>
              <a:ext uri="{FF2B5EF4-FFF2-40B4-BE49-F238E27FC236}">
                <a16:creationId xmlns:a16="http://schemas.microsoft.com/office/drawing/2014/main" id="{35A66DCC-DA04-B243-8B6D-6CD872FFC1A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0" name="Google Shape;10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17143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 b="1">
                <a:solidFill>
                  <a:schemeClr val="bg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 dirty="0"/>
          </a:p>
        </p:txBody>
      </p:sp>
      <p:sp>
        <p:nvSpPr>
          <p:cNvPr id="11" name="Google Shape;11;p13"/>
          <p:cNvSpPr txBox="1">
            <a:spLocks noGrp="1"/>
          </p:cNvSpPr>
          <p:nvPr>
            <p:ph type="subTitle" idx="1"/>
          </p:nvPr>
        </p:nvSpPr>
        <p:spPr>
          <a:xfrm>
            <a:off x="311700" y="2458891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>
                <a:solidFill>
                  <a:schemeClr val="bg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 dirty="0"/>
          </a:p>
        </p:txBody>
      </p:sp>
      <p:sp>
        <p:nvSpPr>
          <p:cNvPr id="12" name="Google Shape;12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2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 b="1">
                <a:solidFill>
                  <a:srgbClr val="537B8E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rPr dirty="0"/>
              <a:t>xx%</a:t>
            </a:r>
          </a:p>
        </p:txBody>
      </p:sp>
      <p:sp>
        <p:nvSpPr>
          <p:cNvPr id="46" name="Google Shape;46;p22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solidFill>
                  <a:schemeClr val="tx1"/>
                </a:solidFill>
              </a:defRPr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 dirty="0"/>
          </a:p>
        </p:txBody>
      </p:sp>
      <p:sp>
        <p:nvSpPr>
          <p:cNvPr id="47" name="Google Shape;47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D037DB-9408-EF41-AEA3-FF22ADCE9788}"/>
              </a:ext>
            </a:extLst>
          </p:cNvPr>
          <p:cNvSpPr txBox="1"/>
          <p:nvPr userDrawn="1"/>
        </p:nvSpPr>
        <p:spPr>
          <a:xfrm>
            <a:off x="152578" y="4706128"/>
            <a:ext cx="4572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ym typeface="Arial"/>
              </a:rPr>
              <a:t>Safer Spaces: Universal Response to High Impact Events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DF19647-199C-114A-970F-057CE21FF3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36290" y="4706128"/>
            <a:ext cx="8520600" cy="0"/>
          </a:xfrm>
          <a:prstGeom prst="line">
            <a:avLst/>
          </a:prstGeom>
          <a:ln w="28575">
            <a:solidFill>
              <a:srgbClr val="537B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4"/>
          <p:cNvSpPr txBox="1">
            <a:spLocks noGrp="1"/>
          </p:cNvSpPr>
          <p:nvPr>
            <p:ph type="title"/>
          </p:nvPr>
        </p:nvSpPr>
        <p:spPr>
          <a:xfrm>
            <a:off x="311700" y="269434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>
                <a:solidFill>
                  <a:srgbClr val="537B8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dirty="0"/>
          </a:p>
        </p:txBody>
      </p:sp>
      <p:sp>
        <p:nvSpPr>
          <p:cNvPr id="15" name="Google Shape;15;p14"/>
          <p:cNvSpPr txBox="1">
            <a:spLocks noGrp="1"/>
          </p:cNvSpPr>
          <p:nvPr>
            <p:ph type="body" idx="1"/>
          </p:nvPr>
        </p:nvSpPr>
        <p:spPr>
          <a:xfrm>
            <a:off x="311700" y="976884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 sz="2400">
                <a:solidFill>
                  <a:schemeClr val="tx1"/>
                </a:solidFill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 dirty="0"/>
          </a:p>
        </p:txBody>
      </p:sp>
      <p:sp>
        <p:nvSpPr>
          <p:cNvPr id="16" name="Google Shape;16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255AF6A-AA0A-C745-A27E-E82A5FFDCB44}"/>
              </a:ext>
            </a:extLst>
          </p:cNvPr>
          <p:cNvSpPr txBox="1"/>
          <p:nvPr userDrawn="1"/>
        </p:nvSpPr>
        <p:spPr>
          <a:xfrm>
            <a:off x="152578" y="4706128"/>
            <a:ext cx="4572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ym typeface="Arial"/>
              </a:rPr>
              <a:t>Safer Spaces: Universal Response to High Impact Events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A40FA25-091E-C94A-9D2E-3D31781562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36290" y="4706128"/>
            <a:ext cx="8520600" cy="0"/>
          </a:xfrm>
          <a:prstGeom prst="line">
            <a:avLst/>
          </a:prstGeom>
          <a:ln w="28575">
            <a:solidFill>
              <a:srgbClr val="537B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5"/>
          <p:cNvSpPr txBox="1">
            <a:spLocks noGrp="1"/>
          </p:cNvSpPr>
          <p:nvPr>
            <p:ph type="title"/>
          </p:nvPr>
        </p:nvSpPr>
        <p:spPr>
          <a:xfrm>
            <a:off x="311700" y="263606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>
                <a:solidFill>
                  <a:srgbClr val="537B8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 dirty="0"/>
          </a:p>
        </p:txBody>
      </p:sp>
      <p:sp>
        <p:nvSpPr>
          <p:cNvPr id="19" name="Google Shape;19;p15"/>
          <p:cNvSpPr txBox="1">
            <a:spLocks noGrp="1"/>
          </p:cNvSpPr>
          <p:nvPr>
            <p:ph type="body" idx="1"/>
          </p:nvPr>
        </p:nvSpPr>
        <p:spPr>
          <a:xfrm>
            <a:off x="311700" y="1097606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2400">
                <a:solidFill>
                  <a:schemeClr val="tx1"/>
                </a:solidFill>
              </a:defRPr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 dirty="0"/>
          </a:p>
        </p:txBody>
      </p:sp>
      <p:sp>
        <p:nvSpPr>
          <p:cNvPr id="20" name="Google Shape;20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20EDF9-DD2D-634C-B374-9F5F3F5F3ADB}"/>
              </a:ext>
            </a:extLst>
          </p:cNvPr>
          <p:cNvSpPr txBox="1"/>
          <p:nvPr userDrawn="1"/>
        </p:nvSpPr>
        <p:spPr>
          <a:xfrm>
            <a:off x="152578" y="4706128"/>
            <a:ext cx="4572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ym typeface="Arial"/>
              </a:rPr>
              <a:t>Safer Spaces: Universal Response to High Impact Events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C1DEB2F-658D-DC4C-95C2-18C0FA52CF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36290" y="4706128"/>
            <a:ext cx="8520600" cy="0"/>
          </a:xfrm>
          <a:prstGeom prst="line">
            <a:avLst/>
          </a:prstGeom>
          <a:ln w="28575">
            <a:solidFill>
              <a:srgbClr val="537B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6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 b="1">
                <a:solidFill>
                  <a:srgbClr val="537B8E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 dirty="0"/>
          </a:p>
        </p:txBody>
      </p:sp>
      <p:sp>
        <p:nvSpPr>
          <p:cNvPr id="23" name="Google Shape;23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437C08C-BC8C-C143-BEAE-103889EEA832}"/>
              </a:ext>
            </a:extLst>
          </p:cNvPr>
          <p:cNvSpPr txBox="1"/>
          <p:nvPr userDrawn="1"/>
        </p:nvSpPr>
        <p:spPr>
          <a:xfrm>
            <a:off x="152578" y="4706128"/>
            <a:ext cx="4572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ym typeface="Arial"/>
              </a:rPr>
              <a:t>Safer Spaces: Universal Response to High Impact Events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A1E7A15-0AF9-3C4B-9763-5105C91EA9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36290" y="4706128"/>
            <a:ext cx="8520600" cy="0"/>
          </a:xfrm>
          <a:prstGeom prst="line">
            <a:avLst/>
          </a:prstGeom>
          <a:ln w="28575">
            <a:solidFill>
              <a:srgbClr val="537B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7"/>
          <p:cNvSpPr txBox="1">
            <a:spLocks noGrp="1"/>
          </p:cNvSpPr>
          <p:nvPr>
            <p:ph type="title"/>
          </p:nvPr>
        </p:nvSpPr>
        <p:spPr>
          <a:xfrm>
            <a:off x="311700" y="254066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>
                <a:solidFill>
                  <a:srgbClr val="537B8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dirty="0"/>
          </a:p>
        </p:txBody>
      </p:sp>
      <p:sp>
        <p:nvSpPr>
          <p:cNvPr id="26" name="Google Shape;26;p17"/>
          <p:cNvSpPr txBox="1">
            <a:spLocks noGrp="1"/>
          </p:cNvSpPr>
          <p:nvPr>
            <p:ph type="body" idx="1"/>
          </p:nvPr>
        </p:nvSpPr>
        <p:spPr>
          <a:xfrm>
            <a:off x="311700" y="961516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400">
                <a:solidFill>
                  <a:schemeClr val="tx1"/>
                </a:solidFill>
              </a:defRPr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 dirty="0"/>
          </a:p>
        </p:txBody>
      </p:sp>
      <p:sp>
        <p:nvSpPr>
          <p:cNvPr id="27" name="Google Shape;27;p17"/>
          <p:cNvSpPr txBox="1">
            <a:spLocks noGrp="1"/>
          </p:cNvSpPr>
          <p:nvPr>
            <p:ph type="body" idx="2"/>
          </p:nvPr>
        </p:nvSpPr>
        <p:spPr>
          <a:xfrm>
            <a:off x="4832400" y="961516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400">
                <a:solidFill>
                  <a:schemeClr val="tx1"/>
                </a:solidFill>
              </a:defRPr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 dirty="0"/>
          </a:p>
        </p:txBody>
      </p:sp>
      <p:sp>
        <p:nvSpPr>
          <p:cNvPr id="28" name="Google Shape;28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0A473D-DF8E-D648-A2D6-FB55EF1C2689}"/>
              </a:ext>
            </a:extLst>
          </p:cNvPr>
          <p:cNvSpPr txBox="1"/>
          <p:nvPr userDrawn="1"/>
        </p:nvSpPr>
        <p:spPr>
          <a:xfrm>
            <a:off x="152578" y="4706128"/>
            <a:ext cx="4572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ym typeface="Arial"/>
              </a:rPr>
              <a:t>Safer Spaces: Universal Response to High Impact Events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4902939-3708-0B42-8B6C-5F5CF77418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36290" y="4706128"/>
            <a:ext cx="8520600" cy="0"/>
          </a:xfrm>
          <a:prstGeom prst="line">
            <a:avLst/>
          </a:prstGeom>
          <a:ln w="28575">
            <a:solidFill>
              <a:srgbClr val="537B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8"/>
          <p:cNvSpPr txBox="1">
            <a:spLocks noGrp="1"/>
          </p:cNvSpPr>
          <p:nvPr>
            <p:ph type="title"/>
          </p:nvPr>
        </p:nvSpPr>
        <p:spPr>
          <a:xfrm>
            <a:off x="311700" y="268292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>
                <a:solidFill>
                  <a:srgbClr val="537B8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dirty="0"/>
          </a:p>
        </p:txBody>
      </p:sp>
      <p:sp>
        <p:nvSpPr>
          <p:cNvPr id="31" name="Google Shape;31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279F071-7766-D247-8D32-B118F44FCA4C}"/>
              </a:ext>
            </a:extLst>
          </p:cNvPr>
          <p:cNvSpPr txBox="1"/>
          <p:nvPr userDrawn="1"/>
        </p:nvSpPr>
        <p:spPr>
          <a:xfrm>
            <a:off x="152578" y="4706128"/>
            <a:ext cx="4572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ym typeface="Arial"/>
              </a:rPr>
              <a:t>Safer Spaces: Universal Response to High Impact Events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03206DE-E657-6740-9C13-04F578C221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36290" y="4706128"/>
            <a:ext cx="8520600" cy="0"/>
          </a:xfrm>
          <a:prstGeom prst="line">
            <a:avLst/>
          </a:prstGeom>
          <a:ln w="28575">
            <a:solidFill>
              <a:srgbClr val="537B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9"/>
          <p:cNvSpPr txBox="1">
            <a:spLocks noGrp="1"/>
          </p:cNvSpPr>
          <p:nvPr>
            <p:ph type="title"/>
          </p:nvPr>
        </p:nvSpPr>
        <p:spPr>
          <a:xfrm>
            <a:off x="490250" y="269116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 b="1">
                <a:solidFill>
                  <a:srgbClr val="537B8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 dirty="0"/>
          </a:p>
        </p:txBody>
      </p:sp>
      <p:sp>
        <p:nvSpPr>
          <p:cNvPr id="34" name="Google Shape;34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1AF56C-FE89-D24B-87F4-5977B365DEB8}"/>
              </a:ext>
            </a:extLst>
          </p:cNvPr>
          <p:cNvSpPr txBox="1"/>
          <p:nvPr userDrawn="1"/>
        </p:nvSpPr>
        <p:spPr>
          <a:xfrm>
            <a:off x="152578" y="4706128"/>
            <a:ext cx="4572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ym typeface="Arial"/>
              </a:rPr>
              <a:t>Safer Spaces: Universal Response to High Impact Events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38EFF7B-2BCC-8F40-8BB5-24A1C10B6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36290" y="4706128"/>
            <a:ext cx="8520600" cy="0"/>
          </a:xfrm>
          <a:prstGeom prst="line">
            <a:avLst/>
          </a:prstGeom>
          <a:ln w="28575">
            <a:solidFill>
              <a:srgbClr val="537B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0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20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>
                <a:solidFill>
                  <a:srgbClr val="537B8E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 dirty="0"/>
          </a:p>
        </p:txBody>
      </p:sp>
      <p:sp>
        <p:nvSpPr>
          <p:cNvPr id="38" name="Google Shape;38;p20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>
                <a:solidFill>
                  <a:schemeClr val="tx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 dirty="0"/>
          </a:p>
        </p:txBody>
      </p:sp>
      <p:sp>
        <p:nvSpPr>
          <p:cNvPr id="39" name="Google Shape;39;p20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 sz="2400">
                <a:solidFill>
                  <a:schemeClr val="tx1"/>
                </a:solidFill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 dirty="0"/>
          </a:p>
        </p:txBody>
      </p:sp>
      <p:sp>
        <p:nvSpPr>
          <p:cNvPr id="40" name="Google Shape;40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50F4D62-DECA-8647-B5C7-2F932374414C}"/>
              </a:ext>
            </a:extLst>
          </p:cNvPr>
          <p:cNvSpPr txBox="1"/>
          <p:nvPr userDrawn="1"/>
        </p:nvSpPr>
        <p:spPr>
          <a:xfrm>
            <a:off x="152578" y="4706128"/>
            <a:ext cx="4572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ym typeface="Arial"/>
              </a:rPr>
              <a:t>Safer Spaces: Universal Response to High Impact Events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25C2C66-929B-3045-9392-9A35AC5576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36290" y="4706128"/>
            <a:ext cx="8520600" cy="0"/>
          </a:xfrm>
          <a:prstGeom prst="line">
            <a:avLst/>
          </a:prstGeom>
          <a:ln w="28575">
            <a:solidFill>
              <a:srgbClr val="537B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1"/>
          <p:cNvSpPr txBox="1">
            <a:spLocks noGrp="1"/>
          </p:cNvSpPr>
          <p:nvPr>
            <p:ph type="body" idx="1"/>
          </p:nvPr>
        </p:nvSpPr>
        <p:spPr>
          <a:xfrm>
            <a:off x="311700" y="4101027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43" name="Google Shape;43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4DCEB0-CEAE-DF44-BE78-1327C9D58D5E}"/>
              </a:ext>
            </a:extLst>
          </p:cNvPr>
          <p:cNvSpPr txBox="1"/>
          <p:nvPr userDrawn="1"/>
        </p:nvSpPr>
        <p:spPr>
          <a:xfrm>
            <a:off x="152578" y="4706128"/>
            <a:ext cx="4572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ym typeface="Arial"/>
              </a:rPr>
              <a:t>Safer Spaces: Universal Response to High Impact Events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714BB01-A6E2-214E-B947-03B66B2909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36290" y="4706128"/>
            <a:ext cx="8520600" cy="0"/>
          </a:xfrm>
          <a:prstGeom prst="line">
            <a:avLst/>
          </a:prstGeom>
          <a:ln w="28575">
            <a:solidFill>
              <a:srgbClr val="537B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7" name="Google Shape;7;p1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1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>
            <a:spLocks noGrp="1"/>
          </p:cNvSpPr>
          <p:nvPr>
            <p:ph type="ctrTitle"/>
          </p:nvPr>
        </p:nvSpPr>
        <p:spPr>
          <a:xfrm>
            <a:off x="311708" y="418004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 sz="3600" dirty="0"/>
              <a:t>Safer Spaces: Universal Response to High Impact &amp; Crisis Events</a:t>
            </a:r>
            <a:endParaRPr sz="3600" dirty="0"/>
          </a:p>
        </p:txBody>
      </p:sp>
      <p:sp>
        <p:nvSpPr>
          <p:cNvPr id="55" name="Google Shape;55;p1"/>
          <p:cNvSpPr txBox="1">
            <a:spLocks noGrp="1"/>
          </p:cNvSpPr>
          <p:nvPr>
            <p:ph type="subTitle" idx="1"/>
          </p:nvPr>
        </p:nvSpPr>
        <p:spPr>
          <a:xfrm>
            <a:off x="311700" y="2507554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 dirty="0"/>
              <a:t>Healing-Centered Schools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0"/>
          <p:cNvSpPr txBox="1"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/>
              <a:t>Recover</a:t>
            </a:r>
          </a:p>
        </p:txBody>
      </p:sp>
      <p:sp>
        <p:nvSpPr>
          <p:cNvPr id="144" name="Google Shape;144;p10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Repair relationships, rebuild connections</a:t>
            </a:r>
          </a:p>
          <a:p>
            <a:pPr lvl="0"/>
            <a:r>
              <a:rPr lang="en-US"/>
              <a:t>Clarify chain of events, identify trigger</a:t>
            </a:r>
          </a:p>
          <a:p>
            <a:pPr lvl="0"/>
            <a:r>
              <a:rPr lang="en-US"/>
              <a:t>Develop a follow-up care plan for all impacted</a:t>
            </a:r>
          </a:p>
          <a:p>
            <a:pPr lvl="0"/>
            <a:r>
              <a:rPr lang="en-US"/>
              <a:t>Teach new skills, help student practice new behaviors if the crisis related to student behavior</a:t>
            </a:r>
          </a:p>
          <a:p>
            <a:pPr lvl="0"/>
            <a:r>
              <a:rPr lang="en-US"/>
              <a:t>Debrief with impacted staff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1"/>
          <p:cNvSpPr txBox="1"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/>
              <a:t>Current crisis response policies &amp; practices</a:t>
            </a:r>
          </a:p>
        </p:txBody>
      </p:sp>
      <p:sp>
        <p:nvSpPr>
          <p:cNvPr id="150" name="Google Shape;150;p11"/>
          <p:cNvSpPr txBox="1"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/>
              <a:t>Trauma informed?</a:t>
            </a:r>
          </a:p>
          <a:p>
            <a:pPr lvl="0"/>
            <a:r>
              <a:rPr lang="en-US"/>
              <a:t>Who is currently included in protocol (responders and those impacted)? Who is missing that should be included?</a:t>
            </a:r>
          </a:p>
          <a:p>
            <a:pPr lvl="0"/>
            <a:r>
              <a:rPr lang="en-US"/>
              <a:t>Does it identify impacted students &amp; staff and provide a clear protocol for responding to them during AND after the event? </a:t>
            </a:r>
          </a:p>
          <a:p>
            <a:pPr lvl="0"/>
            <a:r>
              <a:rPr lang="en-US"/>
              <a:t>Is it clear &amp; easy to understand? Is everyone on campus appropriately trained for their role?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Collaborative Process</a:t>
            </a:r>
            <a:endParaRPr/>
          </a:p>
        </p:txBody>
      </p:sp>
      <p:sp>
        <p:nvSpPr>
          <p:cNvPr id="61" name="Google Shape;61;p2"/>
          <p:cNvSpPr txBox="1">
            <a:spLocks noGrp="1"/>
          </p:cNvSpPr>
          <p:nvPr>
            <p:ph type="body" idx="1"/>
          </p:nvPr>
        </p:nvSpPr>
        <p:spPr>
          <a:xfrm>
            <a:off x="843425" y="2982175"/>
            <a:ext cx="2403600" cy="16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b="1"/>
              <a:t>Time Keeper (1)</a:t>
            </a:r>
            <a:endParaRPr b="1"/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endParaRPr sz="1200"/>
          </a:p>
        </p:txBody>
      </p:sp>
      <p:sp>
        <p:nvSpPr>
          <p:cNvPr id="62" name="Google Shape;62;p2"/>
          <p:cNvSpPr txBox="1">
            <a:spLocks noGrp="1"/>
          </p:cNvSpPr>
          <p:nvPr>
            <p:ph type="body" idx="4294967295"/>
          </p:nvPr>
        </p:nvSpPr>
        <p:spPr>
          <a:xfrm>
            <a:off x="3370200" y="2982175"/>
            <a:ext cx="2403600" cy="16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b="1"/>
              <a:t>Note Takers (2)</a:t>
            </a:r>
            <a:endParaRPr b="1"/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endParaRPr sz="1200"/>
          </a:p>
        </p:txBody>
      </p:sp>
      <p:sp>
        <p:nvSpPr>
          <p:cNvPr id="63" name="Google Shape;63;p2"/>
          <p:cNvSpPr txBox="1">
            <a:spLocks noGrp="1"/>
          </p:cNvSpPr>
          <p:nvPr>
            <p:ph type="body" idx="4294967295"/>
          </p:nvPr>
        </p:nvSpPr>
        <p:spPr>
          <a:xfrm>
            <a:off x="5896975" y="2982175"/>
            <a:ext cx="2403600" cy="16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b="1"/>
              <a:t>Facilitators (3)</a:t>
            </a:r>
            <a:endParaRPr sz="1200"/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endParaRPr sz="1200"/>
          </a:p>
        </p:txBody>
      </p:sp>
      <p:grpSp>
        <p:nvGrpSpPr>
          <p:cNvPr id="64" name="Google Shape;64;p2"/>
          <p:cNvGrpSpPr/>
          <p:nvPr/>
        </p:nvGrpSpPr>
        <p:grpSpPr>
          <a:xfrm>
            <a:off x="4151283" y="1957752"/>
            <a:ext cx="841436" cy="667260"/>
            <a:chOff x="1923675" y="1633650"/>
            <a:chExt cx="436000" cy="435975"/>
          </a:xfrm>
        </p:grpSpPr>
        <p:sp>
          <p:nvSpPr>
            <p:cNvPr id="65" name="Google Shape;65;p2"/>
            <p:cNvSpPr/>
            <p:nvPr/>
          </p:nvSpPr>
          <p:spPr>
            <a:xfrm>
              <a:off x="2209250" y="1633650"/>
              <a:ext cx="150425" cy="150425"/>
            </a:xfrm>
            <a:custGeom>
              <a:avLst/>
              <a:gdLst/>
              <a:ahLst/>
              <a:cxnLst/>
              <a:rect l="l" t="t" r="r" b="b"/>
              <a:pathLst>
                <a:path w="6017" h="6017" fill="none" extrusionOk="0">
                  <a:moveTo>
                    <a:pt x="5846" y="3605"/>
                  </a:moveTo>
                  <a:lnTo>
                    <a:pt x="2412" y="171"/>
                  </a:lnTo>
                  <a:lnTo>
                    <a:pt x="2412" y="171"/>
                  </a:lnTo>
                  <a:lnTo>
                    <a:pt x="2314" y="98"/>
                  </a:lnTo>
                  <a:lnTo>
                    <a:pt x="2217" y="49"/>
                  </a:lnTo>
                  <a:lnTo>
                    <a:pt x="2095" y="25"/>
                  </a:lnTo>
                  <a:lnTo>
                    <a:pt x="1997" y="1"/>
                  </a:lnTo>
                  <a:lnTo>
                    <a:pt x="1876" y="25"/>
                  </a:lnTo>
                  <a:lnTo>
                    <a:pt x="1778" y="49"/>
                  </a:lnTo>
                  <a:lnTo>
                    <a:pt x="1681" y="98"/>
                  </a:lnTo>
                  <a:lnTo>
                    <a:pt x="1583" y="171"/>
                  </a:lnTo>
                  <a:lnTo>
                    <a:pt x="0" y="1778"/>
                  </a:lnTo>
                  <a:lnTo>
                    <a:pt x="4238" y="6016"/>
                  </a:lnTo>
                  <a:lnTo>
                    <a:pt x="5846" y="4433"/>
                  </a:lnTo>
                  <a:lnTo>
                    <a:pt x="5846" y="4433"/>
                  </a:lnTo>
                  <a:lnTo>
                    <a:pt x="5919" y="4336"/>
                  </a:lnTo>
                  <a:lnTo>
                    <a:pt x="5967" y="4238"/>
                  </a:lnTo>
                  <a:lnTo>
                    <a:pt x="5992" y="4141"/>
                  </a:lnTo>
                  <a:lnTo>
                    <a:pt x="6016" y="4019"/>
                  </a:lnTo>
                  <a:lnTo>
                    <a:pt x="5992" y="3922"/>
                  </a:lnTo>
                  <a:lnTo>
                    <a:pt x="5967" y="3800"/>
                  </a:lnTo>
                  <a:lnTo>
                    <a:pt x="5919" y="3703"/>
                  </a:lnTo>
                  <a:lnTo>
                    <a:pt x="5846" y="3605"/>
                  </a:lnTo>
                  <a:lnTo>
                    <a:pt x="5846" y="3605"/>
                  </a:lnTo>
                  <a:close/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2019900" y="1757250"/>
              <a:ext cx="261825" cy="261850"/>
            </a:xfrm>
            <a:custGeom>
              <a:avLst/>
              <a:gdLst/>
              <a:ahLst/>
              <a:cxnLst/>
              <a:rect l="l" t="t" r="r" b="b"/>
              <a:pathLst>
                <a:path w="10473" h="10474" fill="none" extrusionOk="0">
                  <a:moveTo>
                    <a:pt x="10473" y="1"/>
                  </a:moveTo>
                  <a:lnTo>
                    <a:pt x="0" y="10473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1923675" y="1681150"/>
              <a:ext cx="388500" cy="388475"/>
            </a:xfrm>
            <a:custGeom>
              <a:avLst/>
              <a:gdLst/>
              <a:ahLst/>
              <a:cxnLst/>
              <a:rect l="l" t="t" r="r" b="b"/>
              <a:pathLst>
                <a:path w="15540" h="15539" fill="none" extrusionOk="0">
                  <a:moveTo>
                    <a:pt x="11277" y="0"/>
                  </a:moveTo>
                  <a:lnTo>
                    <a:pt x="756" y="10546"/>
                  </a:lnTo>
                  <a:lnTo>
                    <a:pt x="756" y="10546"/>
                  </a:lnTo>
                  <a:lnTo>
                    <a:pt x="683" y="10619"/>
                  </a:lnTo>
                  <a:lnTo>
                    <a:pt x="634" y="10692"/>
                  </a:lnTo>
                  <a:lnTo>
                    <a:pt x="610" y="10765"/>
                  </a:lnTo>
                  <a:lnTo>
                    <a:pt x="585" y="10863"/>
                  </a:lnTo>
                  <a:lnTo>
                    <a:pt x="1" y="14881"/>
                  </a:lnTo>
                  <a:lnTo>
                    <a:pt x="1" y="14881"/>
                  </a:lnTo>
                  <a:lnTo>
                    <a:pt x="1" y="15003"/>
                  </a:lnTo>
                  <a:lnTo>
                    <a:pt x="25" y="15149"/>
                  </a:lnTo>
                  <a:lnTo>
                    <a:pt x="98" y="15271"/>
                  </a:lnTo>
                  <a:lnTo>
                    <a:pt x="171" y="15368"/>
                  </a:lnTo>
                  <a:lnTo>
                    <a:pt x="171" y="15368"/>
                  </a:lnTo>
                  <a:lnTo>
                    <a:pt x="269" y="15441"/>
                  </a:lnTo>
                  <a:lnTo>
                    <a:pt x="366" y="15490"/>
                  </a:lnTo>
                  <a:lnTo>
                    <a:pt x="464" y="15514"/>
                  </a:lnTo>
                  <a:lnTo>
                    <a:pt x="585" y="15539"/>
                  </a:lnTo>
                  <a:lnTo>
                    <a:pt x="585" y="15539"/>
                  </a:lnTo>
                  <a:lnTo>
                    <a:pt x="659" y="15539"/>
                  </a:lnTo>
                  <a:lnTo>
                    <a:pt x="4677" y="14954"/>
                  </a:lnTo>
                  <a:lnTo>
                    <a:pt x="4677" y="14954"/>
                  </a:lnTo>
                  <a:lnTo>
                    <a:pt x="4848" y="14905"/>
                  </a:lnTo>
                  <a:lnTo>
                    <a:pt x="4921" y="14857"/>
                  </a:lnTo>
                  <a:lnTo>
                    <a:pt x="4994" y="14784"/>
                  </a:lnTo>
                  <a:lnTo>
                    <a:pt x="15539" y="4262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1974225" y="1711575"/>
              <a:ext cx="261825" cy="261850"/>
            </a:xfrm>
            <a:custGeom>
              <a:avLst/>
              <a:gdLst/>
              <a:ahLst/>
              <a:cxnLst/>
              <a:rect l="l" t="t" r="r" b="b"/>
              <a:pathLst>
                <a:path w="10473" h="10474" fill="none" extrusionOk="0">
                  <a:moveTo>
                    <a:pt x="0" y="10474"/>
                  </a:moveTo>
                  <a:lnTo>
                    <a:pt x="10473" y="1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1934650" y="2014200"/>
              <a:ext cx="44475" cy="44475"/>
            </a:xfrm>
            <a:custGeom>
              <a:avLst/>
              <a:gdLst/>
              <a:ahLst/>
              <a:cxnLst/>
              <a:rect l="l" t="t" r="r" b="b"/>
              <a:pathLst>
                <a:path w="1779" h="1779" fill="none" extrusionOk="0">
                  <a:moveTo>
                    <a:pt x="1778" y="1778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1944375" y="1947225"/>
              <a:ext cx="101725" cy="101700"/>
            </a:xfrm>
            <a:custGeom>
              <a:avLst/>
              <a:gdLst/>
              <a:ahLst/>
              <a:cxnLst/>
              <a:rect l="l" t="t" r="r" b="b"/>
              <a:pathLst>
                <a:path w="4069" h="4068" fill="none" extrusionOk="0">
                  <a:moveTo>
                    <a:pt x="1" y="49"/>
                  </a:moveTo>
                  <a:lnTo>
                    <a:pt x="1" y="49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20" y="4068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1" name="Google Shape;71;p2"/>
          <p:cNvGrpSpPr/>
          <p:nvPr/>
        </p:nvGrpSpPr>
        <p:grpSpPr>
          <a:xfrm>
            <a:off x="1542137" y="1706395"/>
            <a:ext cx="1006163" cy="961517"/>
            <a:chOff x="6649150" y="309350"/>
            <a:chExt cx="395800" cy="395800"/>
          </a:xfrm>
        </p:grpSpPr>
        <p:sp>
          <p:nvSpPr>
            <p:cNvPr id="72" name="Google Shape;72;p2"/>
            <p:cNvSpPr/>
            <p:nvPr/>
          </p:nvSpPr>
          <p:spPr>
            <a:xfrm>
              <a:off x="6649150" y="309350"/>
              <a:ext cx="395800" cy="395800"/>
            </a:xfrm>
            <a:custGeom>
              <a:avLst/>
              <a:gdLst/>
              <a:ahLst/>
              <a:cxnLst/>
              <a:rect l="l" t="t" r="r" b="b"/>
              <a:pathLst>
                <a:path w="15832" h="15832" fill="none" extrusionOk="0">
                  <a:moveTo>
                    <a:pt x="7916" y="1"/>
                  </a:moveTo>
                  <a:lnTo>
                    <a:pt x="7916" y="1"/>
                  </a:lnTo>
                  <a:lnTo>
                    <a:pt x="7502" y="25"/>
                  </a:lnTo>
                  <a:lnTo>
                    <a:pt x="7112" y="49"/>
                  </a:lnTo>
                  <a:lnTo>
                    <a:pt x="6723" y="98"/>
                  </a:lnTo>
                  <a:lnTo>
                    <a:pt x="6333" y="171"/>
                  </a:lnTo>
                  <a:lnTo>
                    <a:pt x="5943" y="244"/>
                  </a:lnTo>
                  <a:lnTo>
                    <a:pt x="5553" y="366"/>
                  </a:lnTo>
                  <a:lnTo>
                    <a:pt x="5188" y="488"/>
                  </a:lnTo>
                  <a:lnTo>
                    <a:pt x="4847" y="634"/>
                  </a:lnTo>
                  <a:lnTo>
                    <a:pt x="4482" y="780"/>
                  </a:lnTo>
                  <a:lnTo>
                    <a:pt x="4141" y="950"/>
                  </a:lnTo>
                  <a:lnTo>
                    <a:pt x="3824" y="1145"/>
                  </a:lnTo>
                  <a:lnTo>
                    <a:pt x="3483" y="1364"/>
                  </a:lnTo>
                  <a:lnTo>
                    <a:pt x="3191" y="1584"/>
                  </a:lnTo>
                  <a:lnTo>
                    <a:pt x="2874" y="1803"/>
                  </a:lnTo>
                  <a:lnTo>
                    <a:pt x="2607" y="2071"/>
                  </a:lnTo>
                  <a:lnTo>
                    <a:pt x="2314" y="2314"/>
                  </a:lnTo>
                  <a:lnTo>
                    <a:pt x="2071" y="2607"/>
                  </a:lnTo>
                  <a:lnTo>
                    <a:pt x="1803" y="2874"/>
                  </a:lnTo>
                  <a:lnTo>
                    <a:pt x="1584" y="3191"/>
                  </a:lnTo>
                  <a:lnTo>
                    <a:pt x="1364" y="3483"/>
                  </a:lnTo>
                  <a:lnTo>
                    <a:pt x="1145" y="3824"/>
                  </a:lnTo>
                  <a:lnTo>
                    <a:pt x="950" y="4141"/>
                  </a:lnTo>
                  <a:lnTo>
                    <a:pt x="780" y="4482"/>
                  </a:lnTo>
                  <a:lnTo>
                    <a:pt x="634" y="4847"/>
                  </a:lnTo>
                  <a:lnTo>
                    <a:pt x="488" y="5188"/>
                  </a:lnTo>
                  <a:lnTo>
                    <a:pt x="366" y="5553"/>
                  </a:lnTo>
                  <a:lnTo>
                    <a:pt x="244" y="5943"/>
                  </a:lnTo>
                  <a:lnTo>
                    <a:pt x="171" y="6333"/>
                  </a:lnTo>
                  <a:lnTo>
                    <a:pt x="98" y="6722"/>
                  </a:lnTo>
                  <a:lnTo>
                    <a:pt x="49" y="7112"/>
                  </a:lnTo>
                  <a:lnTo>
                    <a:pt x="25" y="7502"/>
                  </a:lnTo>
                  <a:lnTo>
                    <a:pt x="1" y="7916"/>
                  </a:lnTo>
                  <a:lnTo>
                    <a:pt x="1" y="7916"/>
                  </a:lnTo>
                  <a:lnTo>
                    <a:pt x="25" y="8330"/>
                  </a:lnTo>
                  <a:lnTo>
                    <a:pt x="49" y="8720"/>
                  </a:lnTo>
                  <a:lnTo>
                    <a:pt x="98" y="9109"/>
                  </a:lnTo>
                  <a:lnTo>
                    <a:pt x="171" y="9499"/>
                  </a:lnTo>
                  <a:lnTo>
                    <a:pt x="244" y="9889"/>
                  </a:lnTo>
                  <a:lnTo>
                    <a:pt x="366" y="10278"/>
                  </a:lnTo>
                  <a:lnTo>
                    <a:pt x="488" y="10644"/>
                  </a:lnTo>
                  <a:lnTo>
                    <a:pt x="634" y="10985"/>
                  </a:lnTo>
                  <a:lnTo>
                    <a:pt x="780" y="11350"/>
                  </a:lnTo>
                  <a:lnTo>
                    <a:pt x="950" y="11691"/>
                  </a:lnTo>
                  <a:lnTo>
                    <a:pt x="1145" y="12008"/>
                  </a:lnTo>
                  <a:lnTo>
                    <a:pt x="1364" y="12348"/>
                  </a:lnTo>
                  <a:lnTo>
                    <a:pt x="1584" y="12641"/>
                  </a:lnTo>
                  <a:lnTo>
                    <a:pt x="1803" y="12957"/>
                  </a:lnTo>
                  <a:lnTo>
                    <a:pt x="2071" y="13225"/>
                  </a:lnTo>
                  <a:lnTo>
                    <a:pt x="2314" y="13518"/>
                  </a:lnTo>
                  <a:lnTo>
                    <a:pt x="2607" y="13761"/>
                  </a:lnTo>
                  <a:lnTo>
                    <a:pt x="2874" y="14029"/>
                  </a:lnTo>
                  <a:lnTo>
                    <a:pt x="3191" y="14248"/>
                  </a:lnTo>
                  <a:lnTo>
                    <a:pt x="3483" y="14467"/>
                  </a:lnTo>
                  <a:lnTo>
                    <a:pt x="3824" y="14687"/>
                  </a:lnTo>
                  <a:lnTo>
                    <a:pt x="4141" y="14881"/>
                  </a:lnTo>
                  <a:lnTo>
                    <a:pt x="4482" y="15052"/>
                  </a:lnTo>
                  <a:lnTo>
                    <a:pt x="4847" y="15198"/>
                  </a:lnTo>
                  <a:lnTo>
                    <a:pt x="5188" y="15344"/>
                  </a:lnTo>
                  <a:lnTo>
                    <a:pt x="5553" y="15466"/>
                  </a:lnTo>
                  <a:lnTo>
                    <a:pt x="5943" y="15588"/>
                  </a:lnTo>
                  <a:lnTo>
                    <a:pt x="6333" y="15661"/>
                  </a:lnTo>
                  <a:lnTo>
                    <a:pt x="6723" y="15734"/>
                  </a:lnTo>
                  <a:lnTo>
                    <a:pt x="7112" y="15783"/>
                  </a:lnTo>
                  <a:lnTo>
                    <a:pt x="7502" y="15807"/>
                  </a:lnTo>
                  <a:lnTo>
                    <a:pt x="7916" y="15831"/>
                  </a:lnTo>
                  <a:lnTo>
                    <a:pt x="7916" y="15831"/>
                  </a:lnTo>
                  <a:lnTo>
                    <a:pt x="8330" y="15807"/>
                  </a:lnTo>
                  <a:lnTo>
                    <a:pt x="8720" y="15783"/>
                  </a:lnTo>
                  <a:lnTo>
                    <a:pt x="9109" y="15734"/>
                  </a:lnTo>
                  <a:lnTo>
                    <a:pt x="9499" y="15661"/>
                  </a:lnTo>
                  <a:lnTo>
                    <a:pt x="9889" y="15588"/>
                  </a:lnTo>
                  <a:lnTo>
                    <a:pt x="10278" y="15466"/>
                  </a:lnTo>
                  <a:lnTo>
                    <a:pt x="10644" y="15344"/>
                  </a:lnTo>
                  <a:lnTo>
                    <a:pt x="10985" y="15198"/>
                  </a:lnTo>
                  <a:lnTo>
                    <a:pt x="11350" y="15052"/>
                  </a:lnTo>
                  <a:lnTo>
                    <a:pt x="11691" y="14881"/>
                  </a:lnTo>
                  <a:lnTo>
                    <a:pt x="12008" y="14687"/>
                  </a:lnTo>
                  <a:lnTo>
                    <a:pt x="12349" y="14467"/>
                  </a:lnTo>
                  <a:lnTo>
                    <a:pt x="12641" y="14248"/>
                  </a:lnTo>
                  <a:lnTo>
                    <a:pt x="12957" y="14029"/>
                  </a:lnTo>
                  <a:lnTo>
                    <a:pt x="13225" y="13761"/>
                  </a:lnTo>
                  <a:lnTo>
                    <a:pt x="13518" y="13518"/>
                  </a:lnTo>
                  <a:lnTo>
                    <a:pt x="13761" y="13225"/>
                  </a:lnTo>
                  <a:lnTo>
                    <a:pt x="14029" y="12957"/>
                  </a:lnTo>
                  <a:lnTo>
                    <a:pt x="14248" y="12641"/>
                  </a:lnTo>
                  <a:lnTo>
                    <a:pt x="14467" y="12348"/>
                  </a:lnTo>
                  <a:lnTo>
                    <a:pt x="14687" y="12008"/>
                  </a:lnTo>
                  <a:lnTo>
                    <a:pt x="14881" y="11691"/>
                  </a:lnTo>
                  <a:lnTo>
                    <a:pt x="15052" y="11350"/>
                  </a:lnTo>
                  <a:lnTo>
                    <a:pt x="15198" y="10985"/>
                  </a:lnTo>
                  <a:lnTo>
                    <a:pt x="15344" y="10644"/>
                  </a:lnTo>
                  <a:lnTo>
                    <a:pt x="15466" y="10278"/>
                  </a:lnTo>
                  <a:lnTo>
                    <a:pt x="15588" y="9889"/>
                  </a:lnTo>
                  <a:lnTo>
                    <a:pt x="15661" y="9499"/>
                  </a:lnTo>
                  <a:lnTo>
                    <a:pt x="15734" y="9109"/>
                  </a:lnTo>
                  <a:lnTo>
                    <a:pt x="15783" y="8720"/>
                  </a:lnTo>
                  <a:lnTo>
                    <a:pt x="15807" y="8330"/>
                  </a:lnTo>
                  <a:lnTo>
                    <a:pt x="15831" y="7916"/>
                  </a:lnTo>
                  <a:lnTo>
                    <a:pt x="15831" y="7916"/>
                  </a:lnTo>
                  <a:lnTo>
                    <a:pt x="15807" y="7502"/>
                  </a:lnTo>
                  <a:lnTo>
                    <a:pt x="15783" y="7112"/>
                  </a:lnTo>
                  <a:lnTo>
                    <a:pt x="15734" y="6722"/>
                  </a:lnTo>
                  <a:lnTo>
                    <a:pt x="15661" y="6333"/>
                  </a:lnTo>
                  <a:lnTo>
                    <a:pt x="15588" y="5943"/>
                  </a:lnTo>
                  <a:lnTo>
                    <a:pt x="15466" y="5553"/>
                  </a:lnTo>
                  <a:lnTo>
                    <a:pt x="15344" y="5188"/>
                  </a:lnTo>
                  <a:lnTo>
                    <a:pt x="15198" y="4847"/>
                  </a:lnTo>
                  <a:lnTo>
                    <a:pt x="15052" y="4482"/>
                  </a:lnTo>
                  <a:lnTo>
                    <a:pt x="14881" y="4141"/>
                  </a:lnTo>
                  <a:lnTo>
                    <a:pt x="14687" y="3824"/>
                  </a:lnTo>
                  <a:lnTo>
                    <a:pt x="14467" y="3483"/>
                  </a:lnTo>
                  <a:lnTo>
                    <a:pt x="14248" y="3191"/>
                  </a:lnTo>
                  <a:lnTo>
                    <a:pt x="14029" y="2874"/>
                  </a:lnTo>
                  <a:lnTo>
                    <a:pt x="13761" y="2607"/>
                  </a:lnTo>
                  <a:lnTo>
                    <a:pt x="13518" y="2314"/>
                  </a:lnTo>
                  <a:lnTo>
                    <a:pt x="13225" y="2071"/>
                  </a:lnTo>
                  <a:lnTo>
                    <a:pt x="12957" y="1803"/>
                  </a:lnTo>
                  <a:lnTo>
                    <a:pt x="12641" y="1584"/>
                  </a:lnTo>
                  <a:lnTo>
                    <a:pt x="12349" y="1364"/>
                  </a:lnTo>
                  <a:lnTo>
                    <a:pt x="12008" y="1145"/>
                  </a:lnTo>
                  <a:lnTo>
                    <a:pt x="11691" y="950"/>
                  </a:lnTo>
                  <a:lnTo>
                    <a:pt x="11350" y="780"/>
                  </a:lnTo>
                  <a:lnTo>
                    <a:pt x="10985" y="634"/>
                  </a:lnTo>
                  <a:lnTo>
                    <a:pt x="10644" y="488"/>
                  </a:lnTo>
                  <a:lnTo>
                    <a:pt x="10278" y="366"/>
                  </a:lnTo>
                  <a:lnTo>
                    <a:pt x="9889" y="244"/>
                  </a:lnTo>
                  <a:lnTo>
                    <a:pt x="9499" y="171"/>
                  </a:lnTo>
                  <a:lnTo>
                    <a:pt x="9109" y="98"/>
                  </a:lnTo>
                  <a:lnTo>
                    <a:pt x="8720" y="49"/>
                  </a:lnTo>
                  <a:lnTo>
                    <a:pt x="8330" y="25"/>
                  </a:lnTo>
                  <a:lnTo>
                    <a:pt x="7916" y="1"/>
                  </a:lnTo>
                  <a:lnTo>
                    <a:pt x="7916" y="1"/>
                  </a:lnTo>
                  <a:close/>
                </a:path>
              </a:pathLst>
            </a:custGeom>
            <a:solidFill>
              <a:srgbClr val="000000"/>
            </a:solidFill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6673500" y="333700"/>
              <a:ext cx="347100" cy="347100"/>
            </a:xfrm>
            <a:custGeom>
              <a:avLst/>
              <a:gdLst/>
              <a:ahLst/>
              <a:cxnLst/>
              <a:rect l="l" t="t" r="r" b="b"/>
              <a:pathLst>
                <a:path w="13884" h="13884" fill="none" extrusionOk="0">
                  <a:moveTo>
                    <a:pt x="6942" y="13883"/>
                  </a:moveTo>
                  <a:lnTo>
                    <a:pt x="6942" y="13883"/>
                  </a:lnTo>
                  <a:lnTo>
                    <a:pt x="6577" y="13883"/>
                  </a:lnTo>
                  <a:lnTo>
                    <a:pt x="6236" y="13834"/>
                  </a:lnTo>
                  <a:lnTo>
                    <a:pt x="5895" y="13810"/>
                  </a:lnTo>
                  <a:lnTo>
                    <a:pt x="5554" y="13737"/>
                  </a:lnTo>
                  <a:lnTo>
                    <a:pt x="5213" y="13664"/>
                  </a:lnTo>
                  <a:lnTo>
                    <a:pt x="4872" y="13566"/>
                  </a:lnTo>
                  <a:lnTo>
                    <a:pt x="4555" y="13469"/>
                  </a:lnTo>
                  <a:lnTo>
                    <a:pt x="4239" y="13323"/>
                  </a:lnTo>
                  <a:lnTo>
                    <a:pt x="3946" y="13201"/>
                  </a:lnTo>
                  <a:lnTo>
                    <a:pt x="3630" y="13031"/>
                  </a:lnTo>
                  <a:lnTo>
                    <a:pt x="3337" y="12884"/>
                  </a:lnTo>
                  <a:lnTo>
                    <a:pt x="3069" y="12690"/>
                  </a:lnTo>
                  <a:lnTo>
                    <a:pt x="2802" y="12495"/>
                  </a:lnTo>
                  <a:lnTo>
                    <a:pt x="2534" y="12300"/>
                  </a:lnTo>
                  <a:lnTo>
                    <a:pt x="2290" y="12081"/>
                  </a:lnTo>
                  <a:lnTo>
                    <a:pt x="2047" y="11837"/>
                  </a:lnTo>
                  <a:lnTo>
                    <a:pt x="1803" y="11594"/>
                  </a:lnTo>
                  <a:lnTo>
                    <a:pt x="1584" y="11350"/>
                  </a:lnTo>
                  <a:lnTo>
                    <a:pt x="1389" y="11082"/>
                  </a:lnTo>
                  <a:lnTo>
                    <a:pt x="1194" y="10814"/>
                  </a:lnTo>
                  <a:lnTo>
                    <a:pt x="999" y="10546"/>
                  </a:lnTo>
                  <a:lnTo>
                    <a:pt x="853" y="10254"/>
                  </a:lnTo>
                  <a:lnTo>
                    <a:pt x="683" y="9938"/>
                  </a:lnTo>
                  <a:lnTo>
                    <a:pt x="561" y="9645"/>
                  </a:lnTo>
                  <a:lnTo>
                    <a:pt x="415" y="9329"/>
                  </a:lnTo>
                  <a:lnTo>
                    <a:pt x="317" y="9012"/>
                  </a:lnTo>
                  <a:lnTo>
                    <a:pt x="220" y="8671"/>
                  </a:lnTo>
                  <a:lnTo>
                    <a:pt x="147" y="8330"/>
                  </a:lnTo>
                  <a:lnTo>
                    <a:pt x="74" y="7989"/>
                  </a:lnTo>
                  <a:lnTo>
                    <a:pt x="49" y="7648"/>
                  </a:lnTo>
                  <a:lnTo>
                    <a:pt x="1" y="7307"/>
                  </a:lnTo>
                  <a:lnTo>
                    <a:pt x="1" y="6942"/>
                  </a:lnTo>
                  <a:lnTo>
                    <a:pt x="1" y="6942"/>
                  </a:lnTo>
                  <a:lnTo>
                    <a:pt x="1" y="6577"/>
                  </a:lnTo>
                  <a:lnTo>
                    <a:pt x="49" y="6236"/>
                  </a:lnTo>
                  <a:lnTo>
                    <a:pt x="74" y="5895"/>
                  </a:lnTo>
                  <a:lnTo>
                    <a:pt x="147" y="5554"/>
                  </a:lnTo>
                  <a:lnTo>
                    <a:pt x="220" y="5213"/>
                  </a:lnTo>
                  <a:lnTo>
                    <a:pt x="317" y="4872"/>
                  </a:lnTo>
                  <a:lnTo>
                    <a:pt x="415" y="4555"/>
                  </a:lnTo>
                  <a:lnTo>
                    <a:pt x="561" y="4238"/>
                  </a:lnTo>
                  <a:lnTo>
                    <a:pt x="683" y="3946"/>
                  </a:lnTo>
                  <a:lnTo>
                    <a:pt x="853" y="3630"/>
                  </a:lnTo>
                  <a:lnTo>
                    <a:pt x="999" y="3337"/>
                  </a:lnTo>
                  <a:lnTo>
                    <a:pt x="1194" y="3069"/>
                  </a:lnTo>
                  <a:lnTo>
                    <a:pt x="1389" y="2802"/>
                  </a:lnTo>
                  <a:lnTo>
                    <a:pt x="1584" y="2534"/>
                  </a:lnTo>
                  <a:lnTo>
                    <a:pt x="1803" y="2290"/>
                  </a:lnTo>
                  <a:lnTo>
                    <a:pt x="2047" y="2047"/>
                  </a:lnTo>
                  <a:lnTo>
                    <a:pt x="2290" y="1803"/>
                  </a:lnTo>
                  <a:lnTo>
                    <a:pt x="2534" y="1584"/>
                  </a:lnTo>
                  <a:lnTo>
                    <a:pt x="2802" y="1389"/>
                  </a:lnTo>
                  <a:lnTo>
                    <a:pt x="3069" y="1194"/>
                  </a:lnTo>
                  <a:lnTo>
                    <a:pt x="3337" y="999"/>
                  </a:lnTo>
                  <a:lnTo>
                    <a:pt x="3630" y="853"/>
                  </a:lnTo>
                  <a:lnTo>
                    <a:pt x="3946" y="683"/>
                  </a:lnTo>
                  <a:lnTo>
                    <a:pt x="4239" y="561"/>
                  </a:lnTo>
                  <a:lnTo>
                    <a:pt x="4555" y="415"/>
                  </a:lnTo>
                  <a:lnTo>
                    <a:pt x="4872" y="317"/>
                  </a:lnTo>
                  <a:lnTo>
                    <a:pt x="5213" y="220"/>
                  </a:lnTo>
                  <a:lnTo>
                    <a:pt x="5554" y="147"/>
                  </a:lnTo>
                  <a:lnTo>
                    <a:pt x="5895" y="74"/>
                  </a:lnTo>
                  <a:lnTo>
                    <a:pt x="6236" y="49"/>
                  </a:lnTo>
                  <a:lnTo>
                    <a:pt x="6577" y="1"/>
                  </a:lnTo>
                  <a:lnTo>
                    <a:pt x="6942" y="1"/>
                  </a:lnTo>
                  <a:lnTo>
                    <a:pt x="6942" y="1"/>
                  </a:lnTo>
                  <a:lnTo>
                    <a:pt x="7307" y="1"/>
                  </a:lnTo>
                  <a:lnTo>
                    <a:pt x="7648" y="49"/>
                  </a:lnTo>
                  <a:lnTo>
                    <a:pt x="7989" y="74"/>
                  </a:lnTo>
                  <a:lnTo>
                    <a:pt x="8330" y="147"/>
                  </a:lnTo>
                  <a:lnTo>
                    <a:pt x="8671" y="220"/>
                  </a:lnTo>
                  <a:lnTo>
                    <a:pt x="9012" y="317"/>
                  </a:lnTo>
                  <a:lnTo>
                    <a:pt x="9329" y="415"/>
                  </a:lnTo>
                  <a:lnTo>
                    <a:pt x="9645" y="561"/>
                  </a:lnTo>
                  <a:lnTo>
                    <a:pt x="9938" y="683"/>
                  </a:lnTo>
                  <a:lnTo>
                    <a:pt x="10254" y="853"/>
                  </a:lnTo>
                  <a:lnTo>
                    <a:pt x="10546" y="999"/>
                  </a:lnTo>
                  <a:lnTo>
                    <a:pt x="10814" y="1194"/>
                  </a:lnTo>
                  <a:lnTo>
                    <a:pt x="11082" y="1389"/>
                  </a:lnTo>
                  <a:lnTo>
                    <a:pt x="11350" y="1584"/>
                  </a:lnTo>
                  <a:lnTo>
                    <a:pt x="11594" y="1803"/>
                  </a:lnTo>
                  <a:lnTo>
                    <a:pt x="11837" y="2047"/>
                  </a:lnTo>
                  <a:lnTo>
                    <a:pt x="12081" y="2290"/>
                  </a:lnTo>
                  <a:lnTo>
                    <a:pt x="12300" y="2534"/>
                  </a:lnTo>
                  <a:lnTo>
                    <a:pt x="12495" y="2802"/>
                  </a:lnTo>
                  <a:lnTo>
                    <a:pt x="12690" y="3069"/>
                  </a:lnTo>
                  <a:lnTo>
                    <a:pt x="12885" y="3337"/>
                  </a:lnTo>
                  <a:lnTo>
                    <a:pt x="13031" y="3630"/>
                  </a:lnTo>
                  <a:lnTo>
                    <a:pt x="13201" y="3946"/>
                  </a:lnTo>
                  <a:lnTo>
                    <a:pt x="13323" y="4238"/>
                  </a:lnTo>
                  <a:lnTo>
                    <a:pt x="13469" y="4555"/>
                  </a:lnTo>
                  <a:lnTo>
                    <a:pt x="13566" y="4872"/>
                  </a:lnTo>
                  <a:lnTo>
                    <a:pt x="13664" y="5213"/>
                  </a:lnTo>
                  <a:lnTo>
                    <a:pt x="13737" y="5554"/>
                  </a:lnTo>
                  <a:lnTo>
                    <a:pt x="13810" y="5895"/>
                  </a:lnTo>
                  <a:lnTo>
                    <a:pt x="13834" y="6236"/>
                  </a:lnTo>
                  <a:lnTo>
                    <a:pt x="13883" y="6577"/>
                  </a:lnTo>
                  <a:lnTo>
                    <a:pt x="13883" y="6942"/>
                  </a:lnTo>
                  <a:lnTo>
                    <a:pt x="13883" y="6942"/>
                  </a:lnTo>
                  <a:lnTo>
                    <a:pt x="13883" y="7307"/>
                  </a:lnTo>
                  <a:lnTo>
                    <a:pt x="13834" y="7648"/>
                  </a:lnTo>
                  <a:lnTo>
                    <a:pt x="13810" y="7989"/>
                  </a:lnTo>
                  <a:lnTo>
                    <a:pt x="13737" y="8330"/>
                  </a:lnTo>
                  <a:lnTo>
                    <a:pt x="13664" y="8671"/>
                  </a:lnTo>
                  <a:lnTo>
                    <a:pt x="13566" y="9012"/>
                  </a:lnTo>
                  <a:lnTo>
                    <a:pt x="13469" y="9329"/>
                  </a:lnTo>
                  <a:lnTo>
                    <a:pt x="13323" y="9645"/>
                  </a:lnTo>
                  <a:lnTo>
                    <a:pt x="13201" y="9938"/>
                  </a:lnTo>
                  <a:lnTo>
                    <a:pt x="13031" y="10254"/>
                  </a:lnTo>
                  <a:lnTo>
                    <a:pt x="12885" y="10546"/>
                  </a:lnTo>
                  <a:lnTo>
                    <a:pt x="12690" y="10814"/>
                  </a:lnTo>
                  <a:lnTo>
                    <a:pt x="12495" y="11082"/>
                  </a:lnTo>
                  <a:lnTo>
                    <a:pt x="12300" y="11350"/>
                  </a:lnTo>
                  <a:lnTo>
                    <a:pt x="12081" y="11594"/>
                  </a:lnTo>
                  <a:lnTo>
                    <a:pt x="11837" y="11837"/>
                  </a:lnTo>
                  <a:lnTo>
                    <a:pt x="11594" y="12081"/>
                  </a:lnTo>
                  <a:lnTo>
                    <a:pt x="11350" y="12300"/>
                  </a:lnTo>
                  <a:lnTo>
                    <a:pt x="11082" y="12495"/>
                  </a:lnTo>
                  <a:lnTo>
                    <a:pt x="10814" y="12690"/>
                  </a:lnTo>
                  <a:lnTo>
                    <a:pt x="10546" y="12884"/>
                  </a:lnTo>
                  <a:lnTo>
                    <a:pt x="10254" y="13031"/>
                  </a:lnTo>
                  <a:lnTo>
                    <a:pt x="9938" y="13201"/>
                  </a:lnTo>
                  <a:lnTo>
                    <a:pt x="9645" y="13323"/>
                  </a:lnTo>
                  <a:lnTo>
                    <a:pt x="9329" y="13469"/>
                  </a:lnTo>
                  <a:lnTo>
                    <a:pt x="9012" y="13566"/>
                  </a:lnTo>
                  <a:lnTo>
                    <a:pt x="8671" y="13664"/>
                  </a:lnTo>
                  <a:lnTo>
                    <a:pt x="8330" y="13737"/>
                  </a:lnTo>
                  <a:lnTo>
                    <a:pt x="7989" y="13810"/>
                  </a:lnTo>
                  <a:lnTo>
                    <a:pt x="7648" y="13834"/>
                  </a:lnTo>
                  <a:lnTo>
                    <a:pt x="7307" y="13883"/>
                  </a:lnTo>
                  <a:lnTo>
                    <a:pt x="6942" y="13883"/>
                  </a:lnTo>
                  <a:lnTo>
                    <a:pt x="6942" y="13883"/>
                  </a:lnTo>
                  <a:close/>
                </a:path>
              </a:pathLst>
            </a:custGeom>
            <a:solidFill>
              <a:srgbClr val="000000"/>
            </a:solidFill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6848850" y="397625"/>
              <a:ext cx="54825" cy="169300"/>
            </a:xfrm>
            <a:custGeom>
              <a:avLst/>
              <a:gdLst/>
              <a:ahLst/>
              <a:cxnLst/>
              <a:rect l="l" t="t" r="r" b="b"/>
              <a:pathLst>
                <a:path w="2193" h="6772" fill="none" extrusionOk="0">
                  <a:moveTo>
                    <a:pt x="1" y="1"/>
                  </a:moveTo>
                  <a:lnTo>
                    <a:pt x="1" y="4580"/>
                  </a:lnTo>
                  <a:lnTo>
                    <a:pt x="2193" y="6772"/>
                  </a:lnTo>
                </a:path>
              </a:pathLst>
            </a:custGeom>
            <a:solidFill>
              <a:srgbClr val="000000"/>
            </a:solidFill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6847025" y="333700"/>
              <a:ext cx="25" cy="29250"/>
            </a:xfrm>
            <a:custGeom>
              <a:avLst/>
              <a:gdLst/>
              <a:ahLst/>
              <a:cxnLst/>
              <a:rect l="l" t="t" r="r" b="b"/>
              <a:pathLst>
                <a:path w="1" h="1170" fill="none" extrusionOk="0">
                  <a:moveTo>
                    <a:pt x="1" y="1170"/>
                  </a:moveTo>
                  <a:lnTo>
                    <a:pt x="1" y="1"/>
                  </a:lnTo>
                </a:path>
              </a:pathLst>
            </a:custGeom>
            <a:solidFill>
              <a:srgbClr val="000000"/>
            </a:solidFill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6760575" y="3568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1" y="0"/>
                  </a:moveTo>
                  <a:lnTo>
                    <a:pt x="1" y="0"/>
                  </a:lnTo>
                </a:path>
              </a:pathLst>
            </a:custGeom>
            <a:solidFill>
              <a:srgbClr val="000000"/>
            </a:solidFill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6760575" y="356850"/>
              <a:ext cx="14025" cy="24975"/>
            </a:xfrm>
            <a:custGeom>
              <a:avLst/>
              <a:gdLst/>
              <a:ahLst/>
              <a:cxnLst/>
              <a:rect l="l" t="t" r="r" b="b"/>
              <a:pathLst>
                <a:path w="561" h="999" fill="none" extrusionOk="0">
                  <a:moveTo>
                    <a:pt x="1" y="0"/>
                  </a:moveTo>
                  <a:lnTo>
                    <a:pt x="561" y="999"/>
                  </a:lnTo>
                </a:path>
              </a:pathLst>
            </a:custGeom>
            <a:solidFill>
              <a:srgbClr val="000000"/>
            </a:solidFill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6696650" y="42077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6696650" y="420775"/>
              <a:ext cx="24975" cy="14025"/>
            </a:xfrm>
            <a:custGeom>
              <a:avLst/>
              <a:gdLst/>
              <a:ahLst/>
              <a:cxnLst/>
              <a:rect l="l" t="t" r="r" b="b"/>
              <a:pathLst>
                <a:path w="999" h="561" fill="none" extrusionOk="0">
                  <a:moveTo>
                    <a:pt x="0" y="0"/>
                  </a:moveTo>
                  <a:lnTo>
                    <a:pt x="999" y="561"/>
                  </a:lnTo>
                </a:path>
              </a:pathLst>
            </a:custGeom>
            <a:solidFill>
              <a:srgbClr val="000000"/>
            </a:solidFill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6673500" y="507225"/>
              <a:ext cx="29250" cy="25"/>
            </a:xfrm>
            <a:custGeom>
              <a:avLst/>
              <a:gdLst/>
              <a:ahLst/>
              <a:cxnLst/>
              <a:rect l="l" t="t" r="r" b="b"/>
              <a:pathLst>
                <a:path w="1170" h="1" fill="none" extrusionOk="0">
                  <a:moveTo>
                    <a:pt x="1" y="1"/>
                  </a:moveTo>
                  <a:lnTo>
                    <a:pt x="1170" y="1"/>
                  </a:lnTo>
                </a:path>
              </a:pathLst>
            </a:custGeom>
            <a:solidFill>
              <a:srgbClr val="000000"/>
            </a:solidFill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" name="Google Shape;81;p2"/>
            <p:cNvSpPr/>
            <p:nvPr/>
          </p:nvSpPr>
          <p:spPr>
            <a:xfrm>
              <a:off x="6696650" y="59370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6696650" y="579700"/>
              <a:ext cx="24975" cy="14025"/>
            </a:xfrm>
            <a:custGeom>
              <a:avLst/>
              <a:gdLst/>
              <a:ahLst/>
              <a:cxnLst/>
              <a:rect l="l" t="t" r="r" b="b"/>
              <a:pathLst>
                <a:path w="999" h="561" fill="none" extrusionOk="0">
                  <a:moveTo>
                    <a:pt x="0" y="560"/>
                  </a:moveTo>
                  <a:lnTo>
                    <a:pt x="999" y="0"/>
                  </a:lnTo>
                </a:path>
              </a:pathLst>
            </a:custGeom>
            <a:solidFill>
              <a:srgbClr val="000000"/>
            </a:solidFill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6760575" y="632675"/>
              <a:ext cx="14025" cy="24975"/>
            </a:xfrm>
            <a:custGeom>
              <a:avLst/>
              <a:gdLst/>
              <a:ahLst/>
              <a:cxnLst/>
              <a:rect l="l" t="t" r="r" b="b"/>
              <a:pathLst>
                <a:path w="561" h="999" fill="none" extrusionOk="0">
                  <a:moveTo>
                    <a:pt x="1" y="999"/>
                  </a:moveTo>
                  <a:lnTo>
                    <a:pt x="561" y="0"/>
                  </a:lnTo>
                </a:path>
              </a:pathLst>
            </a:custGeom>
            <a:solidFill>
              <a:srgbClr val="000000"/>
            </a:solidFill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6760575" y="65762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1" y="1"/>
                  </a:moveTo>
                  <a:lnTo>
                    <a:pt x="1" y="1"/>
                  </a:lnTo>
                </a:path>
              </a:pathLst>
            </a:custGeom>
            <a:solidFill>
              <a:srgbClr val="000000"/>
            </a:solidFill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6847025" y="651550"/>
              <a:ext cx="25" cy="29250"/>
            </a:xfrm>
            <a:custGeom>
              <a:avLst/>
              <a:gdLst/>
              <a:ahLst/>
              <a:cxnLst/>
              <a:rect l="l" t="t" r="r" b="b"/>
              <a:pathLst>
                <a:path w="1" h="1170" fill="none" extrusionOk="0">
                  <a:moveTo>
                    <a:pt x="1" y="0"/>
                  </a:moveTo>
                  <a:lnTo>
                    <a:pt x="1" y="1169"/>
                  </a:lnTo>
                </a:path>
              </a:pathLst>
            </a:custGeom>
            <a:solidFill>
              <a:srgbClr val="000000"/>
            </a:solidFill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6919500" y="632675"/>
              <a:ext cx="14025" cy="24975"/>
            </a:xfrm>
            <a:custGeom>
              <a:avLst/>
              <a:gdLst/>
              <a:ahLst/>
              <a:cxnLst/>
              <a:rect l="l" t="t" r="r" b="b"/>
              <a:pathLst>
                <a:path w="561" h="999" fill="none" extrusionOk="0">
                  <a:moveTo>
                    <a:pt x="560" y="999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6933500" y="65762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1"/>
                  </a:moveTo>
                  <a:lnTo>
                    <a:pt x="0" y="1"/>
                  </a:lnTo>
                </a:path>
              </a:pathLst>
            </a:custGeom>
            <a:solidFill>
              <a:srgbClr val="000000"/>
            </a:solidFill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6972475" y="579700"/>
              <a:ext cx="24975" cy="14025"/>
            </a:xfrm>
            <a:custGeom>
              <a:avLst/>
              <a:gdLst/>
              <a:ahLst/>
              <a:cxnLst/>
              <a:rect l="l" t="t" r="r" b="b"/>
              <a:pathLst>
                <a:path w="999" h="561" fill="none" extrusionOk="0">
                  <a:moveTo>
                    <a:pt x="999" y="56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" name="Google Shape;89;p2"/>
            <p:cNvSpPr/>
            <p:nvPr/>
          </p:nvSpPr>
          <p:spPr>
            <a:xfrm>
              <a:off x="6997425" y="59370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1" y="0"/>
                  </a:moveTo>
                  <a:lnTo>
                    <a:pt x="1" y="0"/>
                  </a:lnTo>
                </a:path>
              </a:pathLst>
            </a:custGeom>
            <a:solidFill>
              <a:srgbClr val="000000"/>
            </a:solidFill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6991350" y="507225"/>
              <a:ext cx="29250" cy="25"/>
            </a:xfrm>
            <a:custGeom>
              <a:avLst/>
              <a:gdLst/>
              <a:ahLst/>
              <a:cxnLst/>
              <a:rect l="l" t="t" r="r" b="b"/>
              <a:pathLst>
                <a:path w="1170" h="1" fill="none" extrusionOk="0">
                  <a:moveTo>
                    <a:pt x="1169" y="1"/>
                  </a:moveTo>
                  <a:lnTo>
                    <a:pt x="0" y="1"/>
                  </a:lnTo>
                </a:path>
              </a:pathLst>
            </a:custGeom>
            <a:solidFill>
              <a:srgbClr val="000000"/>
            </a:solidFill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6972475" y="420775"/>
              <a:ext cx="24975" cy="14025"/>
            </a:xfrm>
            <a:custGeom>
              <a:avLst/>
              <a:gdLst/>
              <a:ahLst/>
              <a:cxnLst/>
              <a:rect l="l" t="t" r="r" b="b"/>
              <a:pathLst>
                <a:path w="999" h="561" fill="none" extrusionOk="0">
                  <a:moveTo>
                    <a:pt x="0" y="561"/>
                  </a:moveTo>
                  <a:lnTo>
                    <a:pt x="999" y="0"/>
                  </a:lnTo>
                </a:path>
              </a:pathLst>
            </a:custGeom>
            <a:solidFill>
              <a:srgbClr val="000000"/>
            </a:solidFill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" name="Google Shape;92;p2"/>
            <p:cNvSpPr/>
            <p:nvPr/>
          </p:nvSpPr>
          <p:spPr>
            <a:xfrm>
              <a:off x="6997425" y="42077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1" y="0"/>
                  </a:moveTo>
                  <a:lnTo>
                    <a:pt x="1" y="0"/>
                  </a:lnTo>
                </a:path>
              </a:pathLst>
            </a:custGeom>
            <a:solidFill>
              <a:srgbClr val="000000"/>
            </a:solidFill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" name="Google Shape;93;p2"/>
            <p:cNvSpPr/>
            <p:nvPr/>
          </p:nvSpPr>
          <p:spPr>
            <a:xfrm>
              <a:off x="6919500" y="356850"/>
              <a:ext cx="14025" cy="24975"/>
            </a:xfrm>
            <a:custGeom>
              <a:avLst/>
              <a:gdLst/>
              <a:ahLst/>
              <a:cxnLst/>
              <a:rect l="l" t="t" r="r" b="b"/>
              <a:pathLst>
                <a:path w="561" h="999" fill="none" extrusionOk="0">
                  <a:moveTo>
                    <a:pt x="560" y="0"/>
                  </a:moveTo>
                  <a:lnTo>
                    <a:pt x="0" y="999"/>
                  </a:lnTo>
                </a:path>
              </a:pathLst>
            </a:custGeom>
            <a:solidFill>
              <a:srgbClr val="000000"/>
            </a:solidFill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" name="Google Shape;94;p2"/>
            <p:cNvSpPr/>
            <p:nvPr/>
          </p:nvSpPr>
          <p:spPr>
            <a:xfrm>
              <a:off x="6933500" y="3568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5" name="Google Shape;95;p2"/>
          <p:cNvSpPr/>
          <p:nvPr/>
        </p:nvSpPr>
        <p:spPr>
          <a:xfrm>
            <a:off x="6595709" y="1914866"/>
            <a:ext cx="1008346" cy="753022"/>
          </a:xfrm>
          <a:custGeom>
            <a:avLst/>
            <a:gdLst/>
            <a:ahLst/>
            <a:cxnLst/>
            <a:rect l="l" t="t" r="r" b="b"/>
            <a:pathLst>
              <a:path w="16660" h="14955" fill="none" extrusionOk="0">
                <a:moveTo>
                  <a:pt x="12373" y="1"/>
                </a:moveTo>
                <a:lnTo>
                  <a:pt x="12373" y="1"/>
                </a:lnTo>
                <a:lnTo>
                  <a:pt x="12032" y="1"/>
                </a:lnTo>
                <a:lnTo>
                  <a:pt x="11691" y="49"/>
                </a:lnTo>
                <a:lnTo>
                  <a:pt x="11350" y="123"/>
                </a:lnTo>
                <a:lnTo>
                  <a:pt x="11033" y="196"/>
                </a:lnTo>
                <a:lnTo>
                  <a:pt x="10716" y="317"/>
                </a:lnTo>
                <a:lnTo>
                  <a:pt x="10424" y="464"/>
                </a:lnTo>
                <a:lnTo>
                  <a:pt x="10132" y="610"/>
                </a:lnTo>
                <a:lnTo>
                  <a:pt x="9864" y="804"/>
                </a:lnTo>
                <a:lnTo>
                  <a:pt x="9620" y="999"/>
                </a:lnTo>
                <a:lnTo>
                  <a:pt x="9377" y="1219"/>
                </a:lnTo>
                <a:lnTo>
                  <a:pt x="9158" y="1462"/>
                </a:lnTo>
                <a:lnTo>
                  <a:pt x="8939" y="1706"/>
                </a:lnTo>
                <a:lnTo>
                  <a:pt x="8768" y="1974"/>
                </a:lnTo>
                <a:lnTo>
                  <a:pt x="8598" y="2266"/>
                </a:lnTo>
                <a:lnTo>
                  <a:pt x="8451" y="2558"/>
                </a:lnTo>
                <a:lnTo>
                  <a:pt x="8330" y="2850"/>
                </a:lnTo>
                <a:lnTo>
                  <a:pt x="8330" y="2850"/>
                </a:lnTo>
                <a:lnTo>
                  <a:pt x="8208" y="2558"/>
                </a:lnTo>
                <a:lnTo>
                  <a:pt x="8062" y="2266"/>
                </a:lnTo>
                <a:lnTo>
                  <a:pt x="7891" y="1974"/>
                </a:lnTo>
                <a:lnTo>
                  <a:pt x="7721" y="1706"/>
                </a:lnTo>
                <a:lnTo>
                  <a:pt x="7502" y="1462"/>
                </a:lnTo>
                <a:lnTo>
                  <a:pt x="7282" y="1219"/>
                </a:lnTo>
                <a:lnTo>
                  <a:pt x="7039" y="999"/>
                </a:lnTo>
                <a:lnTo>
                  <a:pt x="6795" y="804"/>
                </a:lnTo>
                <a:lnTo>
                  <a:pt x="6527" y="610"/>
                </a:lnTo>
                <a:lnTo>
                  <a:pt x="6235" y="464"/>
                </a:lnTo>
                <a:lnTo>
                  <a:pt x="5943" y="317"/>
                </a:lnTo>
                <a:lnTo>
                  <a:pt x="5626" y="196"/>
                </a:lnTo>
                <a:lnTo>
                  <a:pt x="5310" y="123"/>
                </a:lnTo>
                <a:lnTo>
                  <a:pt x="4969" y="49"/>
                </a:lnTo>
                <a:lnTo>
                  <a:pt x="4628" y="1"/>
                </a:lnTo>
                <a:lnTo>
                  <a:pt x="4287" y="1"/>
                </a:lnTo>
                <a:lnTo>
                  <a:pt x="4287" y="1"/>
                </a:lnTo>
                <a:lnTo>
                  <a:pt x="3848" y="25"/>
                </a:lnTo>
                <a:lnTo>
                  <a:pt x="3434" y="74"/>
                </a:lnTo>
                <a:lnTo>
                  <a:pt x="3020" y="196"/>
                </a:lnTo>
                <a:lnTo>
                  <a:pt x="2606" y="342"/>
                </a:lnTo>
                <a:lnTo>
                  <a:pt x="2241" y="512"/>
                </a:lnTo>
                <a:lnTo>
                  <a:pt x="1900" y="731"/>
                </a:lnTo>
                <a:lnTo>
                  <a:pt x="1559" y="975"/>
                </a:lnTo>
                <a:lnTo>
                  <a:pt x="1267" y="1243"/>
                </a:lnTo>
                <a:lnTo>
                  <a:pt x="974" y="1560"/>
                </a:lnTo>
                <a:lnTo>
                  <a:pt x="731" y="1876"/>
                </a:lnTo>
                <a:lnTo>
                  <a:pt x="512" y="2241"/>
                </a:lnTo>
                <a:lnTo>
                  <a:pt x="341" y="2607"/>
                </a:lnTo>
                <a:lnTo>
                  <a:pt x="195" y="2996"/>
                </a:lnTo>
                <a:lnTo>
                  <a:pt x="98" y="3410"/>
                </a:lnTo>
                <a:lnTo>
                  <a:pt x="25" y="3849"/>
                </a:lnTo>
                <a:lnTo>
                  <a:pt x="0" y="4287"/>
                </a:lnTo>
                <a:lnTo>
                  <a:pt x="0" y="4287"/>
                </a:lnTo>
                <a:lnTo>
                  <a:pt x="0" y="4580"/>
                </a:lnTo>
                <a:lnTo>
                  <a:pt x="25" y="4872"/>
                </a:lnTo>
                <a:lnTo>
                  <a:pt x="122" y="5432"/>
                </a:lnTo>
                <a:lnTo>
                  <a:pt x="244" y="5992"/>
                </a:lnTo>
                <a:lnTo>
                  <a:pt x="439" y="6528"/>
                </a:lnTo>
                <a:lnTo>
                  <a:pt x="658" y="7039"/>
                </a:lnTo>
                <a:lnTo>
                  <a:pt x="926" y="7526"/>
                </a:lnTo>
                <a:lnTo>
                  <a:pt x="1194" y="7989"/>
                </a:lnTo>
                <a:lnTo>
                  <a:pt x="1510" y="8452"/>
                </a:lnTo>
                <a:lnTo>
                  <a:pt x="1851" y="8890"/>
                </a:lnTo>
                <a:lnTo>
                  <a:pt x="2192" y="9304"/>
                </a:lnTo>
                <a:lnTo>
                  <a:pt x="2558" y="9718"/>
                </a:lnTo>
                <a:lnTo>
                  <a:pt x="2923" y="10108"/>
                </a:lnTo>
                <a:lnTo>
                  <a:pt x="3629" y="10839"/>
                </a:lnTo>
                <a:lnTo>
                  <a:pt x="4287" y="11496"/>
                </a:lnTo>
                <a:lnTo>
                  <a:pt x="4287" y="11496"/>
                </a:lnTo>
                <a:lnTo>
                  <a:pt x="4847" y="12032"/>
                </a:lnTo>
                <a:lnTo>
                  <a:pt x="5480" y="12592"/>
                </a:lnTo>
                <a:lnTo>
                  <a:pt x="6820" y="13737"/>
                </a:lnTo>
                <a:lnTo>
                  <a:pt x="7891" y="14614"/>
                </a:lnTo>
                <a:lnTo>
                  <a:pt x="8330" y="14955"/>
                </a:lnTo>
                <a:lnTo>
                  <a:pt x="8330" y="14955"/>
                </a:lnTo>
                <a:lnTo>
                  <a:pt x="8768" y="14614"/>
                </a:lnTo>
                <a:lnTo>
                  <a:pt x="9815" y="13761"/>
                </a:lnTo>
                <a:lnTo>
                  <a:pt x="11155" y="12617"/>
                </a:lnTo>
                <a:lnTo>
                  <a:pt x="11788" y="12056"/>
                </a:lnTo>
                <a:lnTo>
                  <a:pt x="12373" y="11496"/>
                </a:lnTo>
                <a:lnTo>
                  <a:pt x="12373" y="11496"/>
                </a:lnTo>
                <a:lnTo>
                  <a:pt x="13030" y="10839"/>
                </a:lnTo>
                <a:lnTo>
                  <a:pt x="13736" y="10108"/>
                </a:lnTo>
                <a:lnTo>
                  <a:pt x="14102" y="9718"/>
                </a:lnTo>
                <a:lnTo>
                  <a:pt x="14467" y="9304"/>
                </a:lnTo>
                <a:lnTo>
                  <a:pt x="14808" y="8890"/>
                </a:lnTo>
                <a:lnTo>
                  <a:pt x="15149" y="8452"/>
                </a:lnTo>
                <a:lnTo>
                  <a:pt x="15466" y="7989"/>
                </a:lnTo>
                <a:lnTo>
                  <a:pt x="15734" y="7526"/>
                </a:lnTo>
                <a:lnTo>
                  <a:pt x="16001" y="7039"/>
                </a:lnTo>
                <a:lnTo>
                  <a:pt x="16221" y="6528"/>
                </a:lnTo>
                <a:lnTo>
                  <a:pt x="16416" y="5992"/>
                </a:lnTo>
                <a:lnTo>
                  <a:pt x="16537" y="5432"/>
                </a:lnTo>
                <a:lnTo>
                  <a:pt x="16635" y="4872"/>
                </a:lnTo>
                <a:lnTo>
                  <a:pt x="16659" y="4580"/>
                </a:lnTo>
                <a:lnTo>
                  <a:pt x="16659" y="4287"/>
                </a:lnTo>
                <a:lnTo>
                  <a:pt x="16659" y="4287"/>
                </a:lnTo>
                <a:lnTo>
                  <a:pt x="16635" y="3849"/>
                </a:lnTo>
                <a:lnTo>
                  <a:pt x="16562" y="3410"/>
                </a:lnTo>
                <a:lnTo>
                  <a:pt x="16464" y="2996"/>
                </a:lnTo>
                <a:lnTo>
                  <a:pt x="16318" y="2607"/>
                </a:lnTo>
                <a:lnTo>
                  <a:pt x="16148" y="2241"/>
                </a:lnTo>
                <a:lnTo>
                  <a:pt x="15928" y="1876"/>
                </a:lnTo>
                <a:lnTo>
                  <a:pt x="15685" y="1560"/>
                </a:lnTo>
                <a:lnTo>
                  <a:pt x="15393" y="1243"/>
                </a:lnTo>
                <a:lnTo>
                  <a:pt x="15100" y="975"/>
                </a:lnTo>
                <a:lnTo>
                  <a:pt x="14759" y="731"/>
                </a:lnTo>
                <a:lnTo>
                  <a:pt x="14418" y="512"/>
                </a:lnTo>
                <a:lnTo>
                  <a:pt x="14053" y="342"/>
                </a:lnTo>
                <a:lnTo>
                  <a:pt x="13639" y="196"/>
                </a:lnTo>
                <a:lnTo>
                  <a:pt x="13225" y="74"/>
                </a:lnTo>
                <a:lnTo>
                  <a:pt x="12811" y="25"/>
                </a:lnTo>
                <a:lnTo>
                  <a:pt x="12373" y="1"/>
                </a:lnTo>
                <a:lnTo>
                  <a:pt x="12373" y="1"/>
                </a:lnTo>
                <a:close/>
              </a:path>
            </a:pathLst>
          </a:custGeom>
          <a:noFill/>
          <a:ln w="1217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"/>
          <p:cNvSpPr txBox="1">
            <a:spLocks noGrp="1"/>
          </p:cNvSpPr>
          <p:nvPr>
            <p:ph type="body" idx="1"/>
          </p:nvPr>
        </p:nvSpPr>
        <p:spPr>
          <a:xfrm>
            <a:off x="843425" y="276750"/>
            <a:ext cx="2403600" cy="459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" sz="2000" b="1" dirty="0">
                <a:solidFill>
                  <a:srgbClr val="FFFF00"/>
                </a:solidFill>
                <a:highlight>
                  <a:srgbClr val="000000"/>
                </a:highlight>
              </a:rPr>
              <a:t>High-Impact</a:t>
            </a:r>
            <a:endParaRPr sz="2000" b="1" dirty="0">
              <a:solidFill>
                <a:srgbClr val="FFFF00"/>
              </a:solidFill>
              <a:highlight>
                <a:srgbClr val="000000"/>
              </a:highlight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dirty="0">
                <a:solidFill>
                  <a:schemeClr val="dk1"/>
                </a:solidFill>
              </a:rPr>
              <a:t>A</a:t>
            </a:r>
            <a:r>
              <a:rPr lang="en" sz="1800" b="1" dirty="0">
                <a:solidFill>
                  <a:schemeClr val="dk1"/>
                </a:solidFill>
              </a:rPr>
              <a:t> traumatic event </a:t>
            </a:r>
            <a:r>
              <a:rPr lang="en" sz="1800" dirty="0">
                <a:solidFill>
                  <a:schemeClr val="dk1"/>
                </a:solidFill>
              </a:rPr>
              <a:t>that seriously</a:t>
            </a:r>
            <a:r>
              <a:rPr lang="en" sz="1800" b="1" dirty="0">
                <a:solidFill>
                  <a:schemeClr val="dk1"/>
                </a:solidFill>
              </a:rPr>
              <a:t> disrupts our coping and problem-solving </a:t>
            </a:r>
            <a:r>
              <a:rPr lang="en" sz="1800" dirty="0">
                <a:solidFill>
                  <a:schemeClr val="dk1"/>
                </a:solidFill>
              </a:rPr>
              <a:t>abilities. It is typically sudden, unexpected, and threatening to sense of safety. It may create a sense of helplessness, hopelessness and vulnerability. </a:t>
            </a:r>
            <a:endParaRPr sz="1800" dirty="0"/>
          </a:p>
        </p:txBody>
      </p:sp>
      <p:sp>
        <p:nvSpPr>
          <p:cNvPr id="101" name="Google Shape;101;p3"/>
          <p:cNvSpPr txBox="1">
            <a:spLocks noGrp="1"/>
          </p:cNvSpPr>
          <p:nvPr>
            <p:ph type="body" idx="4294967295"/>
          </p:nvPr>
        </p:nvSpPr>
        <p:spPr>
          <a:xfrm>
            <a:off x="3370200" y="276750"/>
            <a:ext cx="2403600" cy="459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2000" b="1">
                <a:solidFill>
                  <a:srgbClr val="FF9900"/>
                </a:solidFill>
                <a:highlight>
                  <a:srgbClr val="000000"/>
                </a:highlight>
              </a:rPr>
              <a:t>Crisis</a:t>
            </a:r>
            <a:endParaRPr sz="2000" b="1">
              <a:solidFill>
                <a:srgbClr val="FF9900"/>
              </a:solidFill>
              <a:highlight>
                <a:srgbClr val="000000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rPr lang="en" sz="1800" b="1"/>
              <a:t>Non-life threatening </a:t>
            </a:r>
            <a:r>
              <a:rPr lang="en" sz="1800"/>
              <a:t>situation in which an individual is exhibiting extreme emotional disturbance or behavioral distress, </a:t>
            </a:r>
            <a:r>
              <a:rPr lang="en" sz="1800" b="1"/>
              <a:t>considering harm</a:t>
            </a:r>
            <a:r>
              <a:rPr lang="en" sz="1800"/>
              <a:t> to self or others, disoriented or out of touch with reality, has a compromised ability to function, or is otherwise </a:t>
            </a:r>
            <a:r>
              <a:rPr lang="en" sz="1800" b="1"/>
              <a:t>agitated and unable to be calmed</a:t>
            </a:r>
            <a:endParaRPr sz="1800" b="1"/>
          </a:p>
        </p:txBody>
      </p:sp>
      <p:sp>
        <p:nvSpPr>
          <p:cNvPr id="102" name="Google Shape;102;p3"/>
          <p:cNvSpPr txBox="1">
            <a:spLocks noGrp="1"/>
          </p:cNvSpPr>
          <p:nvPr>
            <p:ph type="body" idx="4294967295"/>
          </p:nvPr>
        </p:nvSpPr>
        <p:spPr>
          <a:xfrm>
            <a:off x="5896974" y="276750"/>
            <a:ext cx="2403600" cy="459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2000" b="1">
                <a:solidFill>
                  <a:srgbClr val="FF0000"/>
                </a:solidFill>
                <a:highlight>
                  <a:srgbClr val="000000"/>
                </a:highlight>
              </a:rPr>
              <a:t>Emergency</a:t>
            </a:r>
            <a:endParaRPr sz="2000" b="1">
              <a:solidFill>
                <a:srgbClr val="FF0000"/>
              </a:solidFill>
              <a:highlight>
                <a:srgbClr val="000000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en" sz="1800" b="1"/>
              <a:t>Life threatening situation </a:t>
            </a:r>
            <a:r>
              <a:rPr lang="en" sz="1800"/>
              <a:t>in which an individual is </a:t>
            </a:r>
            <a:r>
              <a:rPr lang="en" sz="1800" b="1"/>
              <a:t>imminently threatening harm to self or others, </a:t>
            </a:r>
            <a:r>
              <a:rPr lang="en" sz="1800"/>
              <a:t>severely disorientated or out of touch with reality, has a severe inability to function, or is otherwise </a:t>
            </a:r>
            <a:r>
              <a:rPr lang="en" sz="1800" b="1"/>
              <a:t>distraught and out of control</a:t>
            </a:r>
            <a:endParaRPr sz="1800" b="1"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"/>
          <p:cNvSpPr txBox="1"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/>
              <a:t>Prevent</a:t>
            </a:r>
          </a:p>
        </p:txBody>
      </p:sp>
      <p:sp>
        <p:nvSpPr>
          <p:cNvPr id="108" name="Google Shape;108;p4"/>
          <p:cNvSpPr txBox="1"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Universal trauma-informed school practices</a:t>
            </a:r>
          </a:p>
          <a:p>
            <a:pPr lvl="0"/>
            <a:r>
              <a:rPr lang="en-US" dirty="0"/>
              <a:t>Address specific topics that may lead to school crises (bullying, violence, fights, substance abuse, domestic violence, suicidality, depression)</a:t>
            </a:r>
          </a:p>
          <a:p>
            <a:pPr lvl="0"/>
            <a:r>
              <a:rPr lang="en-US" dirty="0"/>
              <a:t>Implement Primary Prevention Models (PBIS, personalized learning, comprehensive school-based mental health)</a:t>
            </a:r>
          </a:p>
          <a:p>
            <a:pPr lvl="0"/>
            <a:r>
              <a:rPr lang="en-US" dirty="0"/>
              <a:t>Provide universal mental health screening</a:t>
            </a:r>
          </a:p>
          <a:p>
            <a:pPr lvl="0"/>
            <a:r>
              <a:rPr lang="en-US" dirty="0"/>
              <a:t>Collaborate between school &amp; community mental health </a:t>
            </a:r>
          </a:p>
          <a:p>
            <a:pPr lvl="0"/>
            <a:r>
              <a:rPr lang="en-US" dirty="0"/>
              <a:t>Staff Training programs (awareness, prevention, intervention)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5"/>
          <p:cNvSpPr txBox="1"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Prepare</a:t>
            </a:r>
          </a:p>
        </p:txBody>
      </p:sp>
      <p:sp>
        <p:nvSpPr>
          <p:cNvPr id="114" name="Google Shape;114;p5"/>
          <p:cNvSpPr txBox="1"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114300" lvl="0" indent="0">
              <a:buNone/>
            </a:pPr>
            <a:r>
              <a:rPr lang="en-US" i="1" dirty="0"/>
              <a:t>Crisis planning should not take place in the midst of an actual crisis. </a:t>
            </a:r>
          </a:p>
          <a:p>
            <a:pPr lvl="0"/>
            <a:r>
              <a:rPr lang="en-US" dirty="0"/>
              <a:t>Create school mental health crisis planning &amp; response team</a:t>
            </a:r>
          </a:p>
          <a:p>
            <a:pPr lvl="0"/>
            <a:r>
              <a:rPr lang="en-US" dirty="0"/>
              <a:t>Establish clear protocols &amp; practices for before, during, and after </a:t>
            </a:r>
          </a:p>
          <a:p>
            <a:pPr lvl="0"/>
            <a:r>
              <a:rPr lang="en-US" dirty="0"/>
              <a:t>Identify psychologically vulnerable students and staff</a:t>
            </a:r>
          </a:p>
          <a:p>
            <a:pPr lvl="0"/>
            <a:r>
              <a:rPr lang="en-US" dirty="0"/>
              <a:t>Schedule exercises or drills</a:t>
            </a:r>
          </a:p>
          <a:p>
            <a:pPr lvl="0"/>
            <a:r>
              <a:rPr lang="en-US" dirty="0"/>
              <a:t>Annual training of staff on procedures, practices, policies, and protocols, as well as training and orientation of new staff</a:t>
            </a:r>
          </a:p>
          <a:p>
            <a:pPr lvl="0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6"/>
          <p:cNvSpPr txBox="1"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/>
              <a:t>Factors to Consider: </a:t>
            </a:r>
          </a:p>
        </p:txBody>
      </p:sp>
      <p:sp>
        <p:nvSpPr>
          <p:cNvPr id="120" name="Google Shape;120;p6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Severity</a:t>
            </a:r>
          </a:p>
          <a:p>
            <a:pPr lvl="0"/>
            <a:r>
              <a:rPr lang="en-US" dirty="0"/>
              <a:t>Number of Individuals Involved</a:t>
            </a:r>
          </a:p>
          <a:p>
            <a:pPr lvl="0"/>
            <a:r>
              <a:rPr lang="en-US" dirty="0"/>
              <a:t>Type of Crisis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7"/>
          <p:cNvSpPr txBox="1"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Variables that impact acute post-trauma response:</a:t>
            </a:r>
          </a:p>
        </p:txBody>
      </p:sp>
      <p:sp>
        <p:nvSpPr>
          <p:cNvPr id="126" name="Google Shape;126;p7"/>
          <p:cNvSpPr txBox="1"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Event predictability</a:t>
            </a:r>
          </a:p>
          <a:p>
            <a:pPr lvl="0"/>
            <a:r>
              <a:rPr lang="en-US" dirty="0"/>
              <a:t>Type of disaster (natural vs human made crisis)</a:t>
            </a:r>
          </a:p>
          <a:p>
            <a:pPr lvl="0"/>
            <a:r>
              <a:rPr lang="en-US" dirty="0"/>
              <a:t>Source of injury/threat (accident v assault)</a:t>
            </a:r>
          </a:p>
          <a:p>
            <a:pPr lvl="0"/>
            <a:r>
              <a:rPr lang="en-US" dirty="0"/>
              <a:t>Presence of fatalities</a:t>
            </a:r>
          </a:p>
          <a:p>
            <a:pPr lvl="0"/>
            <a:r>
              <a:rPr lang="en-US" dirty="0"/>
              <a:t>Quality of immediate response</a:t>
            </a:r>
          </a:p>
          <a:p>
            <a:pPr lvl="0"/>
            <a:r>
              <a:rPr lang="en-US" dirty="0"/>
              <a:t>Physical/Emotional proximity to the crisis event</a:t>
            </a:r>
          </a:p>
          <a:p>
            <a:pPr lvl="0"/>
            <a:r>
              <a:rPr lang="en-US" dirty="0"/>
              <a:t>Personal trauma history</a:t>
            </a:r>
          </a:p>
          <a:p>
            <a:pPr lvl="0"/>
            <a:r>
              <a:rPr lang="en-US" dirty="0"/>
              <a:t>Recency of other crises</a:t>
            </a:r>
          </a:p>
          <a:p>
            <a:pPr lvl="0"/>
            <a:r>
              <a:rPr lang="en-US" dirty="0"/>
              <a:t>Resources</a:t>
            </a:r>
          </a:p>
          <a:p>
            <a:pPr lvl="0"/>
            <a:r>
              <a:rPr lang="en-US" dirty="0"/>
              <a:t>Timing</a:t>
            </a:r>
          </a:p>
          <a:p>
            <a:pPr lvl="0"/>
            <a:r>
              <a:rPr lang="en-US" dirty="0"/>
              <a:t>Recovery (Debrief, time to tell one’s story, level of support)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8"/>
          <p:cNvSpPr txBox="1"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/>
              <a:t>Prepare: Domains of Impact</a:t>
            </a:r>
          </a:p>
        </p:txBody>
      </p:sp>
      <p:sp>
        <p:nvSpPr>
          <p:cNvPr id="132" name="Google Shape;132;p8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Emotional</a:t>
            </a:r>
          </a:p>
          <a:p>
            <a:pPr lvl="0"/>
            <a:r>
              <a:rPr lang="en-US"/>
              <a:t>Cognitive</a:t>
            </a:r>
          </a:p>
          <a:p>
            <a:pPr lvl="0"/>
            <a:r>
              <a:rPr lang="en-US"/>
              <a:t>Physical</a:t>
            </a:r>
          </a:p>
          <a:p>
            <a:pPr lvl="0"/>
            <a:r>
              <a:rPr lang="en-US"/>
              <a:t>Relational</a:t>
            </a:r>
          </a:p>
          <a:p>
            <a:pPr lvl="0"/>
            <a:r>
              <a:rPr lang="en-US"/>
              <a:t>Behavioral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9"/>
          <p:cNvSpPr txBox="1"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/>
              <a:t>Intervene</a:t>
            </a:r>
          </a:p>
        </p:txBody>
      </p:sp>
      <p:sp>
        <p:nvSpPr>
          <p:cNvPr id="138" name="Google Shape;138;p9"/>
          <p:cNvSpPr txBox="1">
            <a:spLocks noGrp="1"/>
          </p:cNvSpPr>
          <p:nvPr>
            <p:ph type="body" idx="1"/>
          </p:nvPr>
        </p:nvSpPr>
        <p:spPr>
          <a:xfrm>
            <a:off x="311700" y="976884"/>
            <a:ext cx="8520600" cy="3529802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2000" dirty="0"/>
              <a:t>Self Emotion-Regulation</a:t>
            </a:r>
          </a:p>
          <a:p>
            <a:pPr lvl="0"/>
            <a:r>
              <a:rPr lang="en-US" sz="2000" dirty="0"/>
              <a:t>Manage the environment </a:t>
            </a:r>
          </a:p>
          <a:p>
            <a:pPr lvl="0"/>
            <a:r>
              <a:rPr lang="en-US" sz="2000" dirty="0"/>
              <a:t>Maintain non judgment &amp; empathy</a:t>
            </a:r>
          </a:p>
          <a:p>
            <a:pPr lvl="0"/>
            <a:r>
              <a:rPr lang="en-US" sz="2000" dirty="0"/>
              <a:t>Avoid Unnecessary triggers</a:t>
            </a:r>
          </a:p>
          <a:p>
            <a:pPr lvl="0"/>
            <a:r>
              <a:rPr lang="en-US" sz="2000" dirty="0"/>
              <a:t>Respect Personal Space</a:t>
            </a:r>
          </a:p>
          <a:p>
            <a:pPr lvl="0"/>
            <a:r>
              <a:rPr lang="en-US" sz="2000" dirty="0"/>
              <a:t>Use calm voice/co-regulation</a:t>
            </a:r>
          </a:p>
          <a:p>
            <a:pPr lvl="0"/>
            <a:r>
              <a:rPr lang="en-US" sz="2000" dirty="0"/>
              <a:t>Ignore power struggle</a:t>
            </a:r>
          </a:p>
          <a:p>
            <a:pPr lvl="0"/>
            <a:r>
              <a:rPr lang="en-US" sz="2000" dirty="0"/>
              <a:t>Set limits clearly, concisely</a:t>
            </a:r>
          </a:p>
          <a:p>
            <a:pPr lvl="0"/>
            <a:r>
              <a:rPr lang="en-US" sz="2000" dirty="0"/>
              <a:t>Allow for silence</a:t>
            </a:r>
          </a:p>
          <a:p>
            <a:pPr lvl="0"/>
            <a:r>
              <a:rPr lang="en-US" sz="2000" dirty="0"/>
              <a:t>Offer options</a:t>
            </a:r>
          </a:p>
          <a:p>
            <a:pPr lvl="0"/>
            <a:r>
              <a:rPr lang="en-US" sz="2000" dirty="0"/>
              <a:t>Work as a team</a:t>
            </a:r>
          </a:p>
          <a:p>
            <a:pPr lvl="0"/>
            <a:r>
              <a:rPr lang="en-US" sz="2000" dirty="0"/>
              <a:t>If student is able, allow them to identify safe adult advocate/responder</a:t>
            </a:r>
            <a:endParaRPr lang="en-US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546</Words>
  <Application>Microsoft Macintosh PowerPoint</Application>
  <PresentationFormat>On-screen Show (16:9)</PresentationFormat>
  <Paragraphs>72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Arial</vt:lpstr>
      <vt:lpstr>Simple Light</vt:lpstr>
      <vt:lpstr>Safer Spaces: Universal Response to High Impact &amp; Crisis Events</vt:lpstr>
      <vt:lpstr>Collaborative Process</vt:lpstr>
      <vt:lpstr>PowerPoint Presentation</vt:lpstr>
      <vt:lpstr>Prevent</vt:lpstr>
      <vt:lpstr>Prepare</vt:lpstr>
      <vt:lpstr>Factors to Consider: </vt:lpstr>
      <vt:lpstr>Variables that impact acute post-trauma response:</vt:lpstr>
      <vt:lpstr>Prepare: Domains of Impact</vt:lpstr>
      <vt:lpstr>Intervene</vt:lpstr>
      <vt:lpstr>Recover</vt:lpstr>
      <vt:lpstr>Current crisis response policies &amp; practices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Safer Spaces: Universal Response to High Impact &amp; Crisis Events</dc:title>
  <cp:lastModifiedBy>Kong, Mallory</cp:lastModifiedBy>
  <cp:revision>1</cp:revision>
  <dcterms:modified xsi:type="dcterms:W3CDTF">2022-01-25T21:49:37Z</dcterms:modified>
</cp:coreProperties>
</file>