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1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5143500" type="screen16x9"/>
  <p:notesSz cx="6858000" cy="9144000"/>
  <p:embeddedFontLst>
    <p:embeddedFont>
      <p:font typeface="Barlow Semi Condensed" panose="020F0502020204030204" pitchFamily="34" charset="0"/>
      <p:regular r:id="rId19"/>
    </p:embeddedFont>
    <p:embeddedFont>
      <p:font typeface="Encode Sans" pitchFamily="2" charset="77"/>
      <p:regular r:id="rId20"/>
      <p:bold r:id="rId21"/>
    </p:embeddedFont>
    <p:embeddedFont>
      <p:font typeface="Open Sans" panose="020B0606030504020204" pitchFamily="34" charset="0"/>
      <p:regular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37B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56" d="100"/>
          <a:sy n="156" d="100"/>
        </p:scale>
        <p:origin x="808" y="16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3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g4661deb33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9" name="Google Shape;249;g4661deb331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440793d45d_0_1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6" name="Google Shape;256;g440793d45d_0_1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gc71a3fb595_0_38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4" name="Google Shape;264;gc71a3fb595_0_38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gc71a3fb595_0_38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2" name="Google Shape;272;gc71a3fb595_0_38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gc71a3fb595_0_38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0" name="Google Shape;280;gc71a3fb595_0_38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g440793d45d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8" name="Google Shape;288;g440793d45d_0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g440793d45d_0_1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3" name="Google Shape;293;g440793d45d_0_1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15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440793d45d_0_1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440793d45d_0_1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8 min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c71a3fb595_0_38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c71a3fb595_0_38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c71a3fb595_0_38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4" name="Google Shape;214;gc71a3fb595_0_38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440793d45d_0_1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0" name="Google Shape;220;g440793d45d_0_1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g440793d45d_0_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8" name="Google Shape;228;g440793d45d_0_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12 min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g44a488aa19_0_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3" name="Google Shape;233;g44a488aa19_0_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g440793d45d_0_1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8" name="Google Shape;238;g440793d45d_0_1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g440793d45d_0_1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3" name="Google Shape;243;g440793d45d_0_1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userDrawn="1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alfornia School-Based Health Alliance logo and Healing Centered Staff Development Curriculum title graphic">
            <a:extLst>
              <a:ext uri="{FF2B5EF4-FFF2-40B4-BE49-F238E27FC236}">
                <a16:creationId xmlns:a16="http://schemas.microsoft.com/office/drawing/2014/main" id="{61CFB5DC-72B2-E14C-A5E6-768D8557255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6" name="Google Shape;10;p2">
            <a:extLst>
              <a:ext uri="{FF2B5EF4-FFF2-40B4-BE49-F238E27FC236}">
                <a16:creationId xmlns:a16="http://schemas.microsoft.com/office/drawing/2014/main" id="{CF26B2F4-0FFD-2940-BF8C-C01744DDABDA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>
                <a:solidFill>
                  <a:schemeClr val="bg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 dirty="0"/>
          </a:p>
        </p:txBody>
      </p:sp>
      <p:sp>
        <p:nvSpPr>
          <p:cNvPr id="7" name="Google Shape;11;p2">
            <a:extLst>
              <a:ext uri="{FF2B5EF4-FFF2-40B4-BE49-F238E27FC236}">
                <a16:creationId xmlns:a16="http://schemas.microsoft.com/office/drawing/2014/main" id="{89185C25-BAD5-FA41-A9AA-536330DB3D3E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>
                <a:solidFill>
                  <a:schemeClr val="bg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 preserve="1">
  <p:cSld name="1_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052890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A7E2BE3-C1BE-1943-9405-B9D23021A962}"/>
              </a:ext>
            </a:extLst>
          </p:cNvPr>
          <p:cNvSpPr txBox="1"/>
          <p:nvPr userDrawn="1"/>
        </p:nvSpPr>
        <p:spPr>
          <a:xfrm>
            <a:off x="152578" y="4706128"/>
            <a:ext cx="4572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" sz="1200" dirty="0">
                <a:solidFill>
                  <a:schemeClr val="tx1"/>
                </a:solidFill>
              </a:rPr>
              <a:t>Trauma 101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D90B423-FAB3-BD46-A25E-F9526A453A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36290" y="4706128"/>
            <a:ext cx="8520600" cy="0"/>
          </a:xfrm>
          <a:prstGeom prst="line">
            <a:avLst/>
          </a:prstGeom>
          <a:ln w="28575">
            <a:solidFill>
              <a:srgbClr val="537B8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8855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 preserve="1">
  <p:cSld name="1_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>
                <a:solidFill>
                  <a:srgbClr val="537B8E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rPr dirty="0"/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>
                <a:solidFill>
                  <a:schemeClr val="tx1"/>
                </a:solidFill>
              </a:defRPr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 dirty="0"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A097ED-0E03-1741-B9F2-4A9ED4AC9753}"/>
              </a:ext>
            </a:extLst>
          </p:cNvPr>
          <p:cNvSpPr txBox="1"/>
          <p:nvPr userDrawn="1"/>
        </p:nvSpPr>
        <p:spPr>
          <a:xfrm>
            <a:off x="152578" y="4706128"/>
            <a:ext cx="4572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" sz="1200" dirty="0">
                <a:solidFill>
                  <a:schemeClr val="tx1"/>
                </a:solidFill>
              </a:rPr>
              <a:t>Trauma 101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1662F9F-A130-5942-BBD6-FE1C22DC36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36290" y="4706128"/>
            <a:ext cx="8520600" cy="0"/>
          </a:xfrm>
          <a:prstGeom prst="line">
            <a:avLst/>
          </a:prstGeom>
          <a:ln w="28575">
            <a:solidFill>
              <a:srgbClr val="537B8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32610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15;p3">
            <a:extLst>
              <a:ext uri="{FF2B5EF4-FFF2-40B4-BE49-F238E27FC236}">
                <a16:creationId xmlns:a16="http://schemas.microsoft.com/office/drawing/2014/main" id="{0A68BE0D-5EBE-A046-9B38-D1FCC00BE152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4" name="Google Shape;15;p3">
            <a:extLst>
              <a:ext uri="{FF2B5EF4-FFF2-40B4-BE49-F238E27FC236}">
                <a16:creationId xmlns:a16="http://schemas.microsoft.com/office/drawing/2014/main" id="{D26F24F6-2ADE-4240-A074-9EC5768B4509}"/>
              </a:ext>
            </a:extLst>
          </p:cNvPr>
          <p:cNvSpPr txBox="1">
            <a:spLocks/>
          </p:cNvSpPr>
          <p:nvPr userDrawn="1"/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A7F799-36B0-A144-8FDA-6047039627A3}"/>
              </a:ext>
            </a:extLst>
          </p:cNvPr>
          <p:cNvSpPr txBox="1"/>
          <p:nvPr userDrawn="1"/>
        </p:nvSpPr>
        <p:spPr>
          <a:xfrm>
            <a:off x="152578" y="4706128"/>
            <a:ext cx="4572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Trauma 102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25EE5F6-18C6-7245-B8EA-D0DDCE0F3D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36290" y="4706128"/>
            <a:ext cx="8520600" cy="0"/>
          </a:xfrm>
          <a:prstGeom prst="line">
            <a:avLst/>
          </a:prstGeom>
          <a:ln w="28575">
            <a:solidFill>
              <a:srgbClr val="537B8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userDrawn="1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4" name="Google Shape;14;p3">
            <a:extLst>
              <a:ext uri="{FF2B5EF4-FFF2-40B4-BE49-F238E27FC236}">
                <a16:creationId xmlns:a16="http://schemas.microsoft.com/office/drawing/2014/main" id="{9B4CF05F-FE6A-FD4A-934E-F6F6A148A65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 b="1">
                <a:solidFill>
                  <a:srgbClr val="537B8E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 dirty="0"/>
          </a:p>
        </p:txBody>
      </p:sp>
      <p:sp>
        <p:nvSpPr>
          <p:cNvPr id="5" name="Google Shape;15;p3">
            <a:extLst>
              <a:ext uri="{FF2B5EF4-FFF2-40B4-BE49-F238E27FC236}">
                <a16:creationId xmlns:a16="http://schemas.microsoft.com/office/drawing/2014/main" id="{127DE988-79BE-6A4C-8B8D-AFB79D4F925D}"/>
              </a:ext>
            </a:extLst>
          </p:cNvPr>
          <p:cNvSpPr txBox="1">
            <a:spLocks/>
          </p:cNvSpPr>
          <p:nvPr userDrawn="1"/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206C762-FA5F-1C4A-9F02-25CB187522A4}"/>
              </a:ext>
            </a:extLst>
          </p:cNvPr>
          <p:cNvSpPr txBox="1"/>
          <p:nvPr userDrawn="1"/>
        </p:nvSpPr>
        <p:spPr>
          <a:xfrm>
            <a:off x="152578" y="4706128"/>
            <a:ext cx="4572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Trauma 102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B8C7400-0F8C-9546-9C9B-1EC51C720A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36290" y="4706128"/>
            <a:ext cx="8520600" cy="0"/>
          </a:xfrm>
          <a:prstGeom prst="line">
            <a:avLst/>
          </a:prstGeom>
          <a:ln w="28575">
            <a:solidFill>
              <a:srgbClr val="537B8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 b="1">
                <a:solidFill>
                  <a:srgbClr val="537B8E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 dirty="0"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>
                <a:solidFill>
                  <a:schemeClr val="tx1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 dirty="0"/>
          </a:p>
        </p:txBody>
      </p:sp>
      <p:sp>
        <p:nvSpPr>
          <p:cNvPr id="5" name="Google Shape;15;p3">
            <a:extLst>
              <a:ext uri="{FF2B5EF4-FFF2-40B4-BE49-F238E27FC236}">
                <a16:creationId xmlns:a16="http://schemas.microsoft.com/office/drawing/2014/main" id="{AD71F440-3983-4542-9E7C-074423778CD0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6" name="Google Shape;15;p3">
            <a:extLst>
              <a:ext uri="{FF2B5EF4-FFF2-40B4-BE49-F238E27FC236}">
                <a16:creationId xmlns:a16="http://schemas.microsoft.com/office/drawing/2014/main" id="{821781E3-2069-AB4D-A34C-23867CF0C38C}"/>
              </a:ext>
            </a:extLst>
          </p:cNvPr>
          <p:cNvSpPr txBox="1">
            <a:spLocks/>
          </p:cNvSpPr>
          <p:nvPr userDrawn="1"/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D4C5FCE-C250-6746-9A17-BC54B4ECB1CF}"/>
              </a:ext>
            </a:extLst>
          </p:cNvPr>
          <p:cNvSpPr txBox="1"/>
          <p:nvPr userDrawn="1"/>
        </p:nvSpPr>
        <p:spPr>
          <a:xfrm>
            <a:off x="152578" y="4706128"/>
            <a:ext cx="4572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Trauma 102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FDF9018-252C-DB48-BF1B-18DBAE2244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36290" y="4706128"/>
            <a:ext cx="8520600" cy="0"/>
          </a:xfrm>
          <a:prstGeom prst="line">
            <a:avLst/>
          </a:prstGeom>
          <a:ln w="28575">
            <a:solidFill>
              <a:srgbClr val="537B8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 b="1">
                <a:solidFill>
                  <a:srgbClr val="537B8E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 dirty="0"/>
          </a:p>
        </p:txBody>
      </p:sp>
      <p:sp>
        <p:nvSpPr>
          <p:cNvPr id="4" name="Google Shape;15;p3">
            <a:extLst>
              <a:ext uri="{FF2B5EF4-FFF2-40B4-BE49-F238E27FC236}">
                <a16:creationId xmlns:a16="http://schemas.microsoft.com/office/drawing/2014/main" id="{60727589-A545-9045-B455-0C7BCCA864AF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5" name="Google Shape;15;p3">
            <a:extLst>
              <a:ext uri="{FF2B5EF4-FFF2-40B4-BE49-F238E27FC236}">
                <a16:creationId xmlns:a16="http://schemas.microsoft.com/office/drawing/2014/main" id="{533C744F-835C-2A42-A827-5E94014B141A}"/>
              </a:ext>
            </a:extLst>
          </p:cNvPr>
          <p:cNvSpPr txBox="1">
            <a:spLocks/>
          </p:cNvSpPr>
          <p:nvPr userDrawn="1"/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9164DFC-0D74-6F48-B882-B51B1B6C2851}"/>
              </a:ext>
            </a:extLst>
          </p:cNvPr>
          <p:cNvSpPr txBox="1"/>
          <p:nvPr userDrawn="1"/>
        </p:nvSpPr>
        <p:spPr>
          <a:xfrm>
            <a:off x="152578" y="4706128"/>
            <a:ext cx="4572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Trauma 102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2665FC7-05CA-5F41-8331-DC17920D63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36290" y="4706128"/>
            <a:ext cx="8520600" cy="0"/>
          </a:xfrm>
          <a:prstGeom prst="line">
            <a:avLst/>
          </a:prstGeom>
          <a:ln w="28575">
            <a:solidFill>
              <a:srgbClr val="537B8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 preserve="1">
  <p:cSld name="1_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 b="1">
                <a:solidFill>
                  <a:srgbClr val="537B8E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 dirty="0"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>
                <a:solidFill>
                  <a:schemeClr val="tx1"/>
                </a:solidFill>
              </a:defRPr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 dirty="0"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>
                <a:solidFill>
                  <a:schemeClr val="tx1"/>
                </a:solidFill>
              </a:defRPr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C40F24A-F1D2-D84F-A4A3-F9965A9C436C}"/>
              </a:ext>
            </a:extLst>
          </p:cNvPr>
          <p:cNvSpPr txBox="1"/>
          <p:nvPr userDrawn="1"/>
        </p:nvSpPr>
        <p:spPr>
          <a:xfrm>
            <a:off x="152578" y="4706128"/>
            <a:ext cx="4572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" sz="1200" dirty="0">
                <a:solidFill>
                  <a:schemeClr val="tx1"/>
                </a:solidFill>
              </a:rPr>
              <a:t>Trauma 101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A593195-1E80-304A-B5C4-676EBD60F0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36290" y="4706128"/>
            <a:ext cx="8520600" cy="0"/>
          </a:xfrm>
          <a:prstGeom prst="line">
            <a:avLst/>
          </a:prstGeom>
          <a:ln w="28575">
            <a:solidFill>
              <a:srgbClr val="537B8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6644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 preserve="1">
  <p:cSld name="2_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 b="1">
                <a:solidFill>
                  <a:srgbClr val="537B8E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 dirty="0"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F4B5A61-EB32-9745-AFA5-710028714BED}"/>
              </a:ext>
            </a:extLst>
          </p:cNvPr>
          <p:cNvSpPr txBox="1"/>
          <p:nvPr userDrawn="1"/>
        </p:nvSpPr>
        <p:spPr>
          <a:xfrm>
            <a:off x="152578" y="4706128"/>
            <a:ext cx="4572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" sz="1200" dirty="0">
                <a:solidFill>
                  <a:schemeClr val="tx1"/>
                </a:solidFill>
              </a:rPr>
              <a:t>Trauma 101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3FC01FC-194C-8949-AC1F-CE8C2390F3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36290" y="4706128"/>
            <a:ext cx="8520600" cy="0"/>
          </a:xfrm>
          <a:prstGeom prst="line">
            <a:avLst/>
          </a:prstGeom>
          <a:ln w="28575">
            <a:solidFill>
              <a:srgbClr val="537B8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3462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 preserve="1">
  <p:cSld name="1_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 b="1">
                <a:solidFill>
                  <a:srgbClr val="537B8E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 dirty="0"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>
                <a:solidFill>
                  <a:schemeClr val="tx1"/>
                </a:solidFill>
              </a:defRPr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 dirty="0"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0E43DEC-4D53-4845-B3B7-083D5217F32E}"/>
              </a:ext>
            </a:extLst>
          </p:cNvPr>
          <p:cNvSpPr txBox="1"/>
          <p:nvPr userDrawn="1"/>
        </p:nvSpPr>
        <p:spPr>
          <a:xfrm>
            <a:off x="152578" y="4706128"/>
            <a:ext cx="4572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" sz="1200" dirty="0">
                <a:solidFill>
                  <a:schemeClr val="tx1"/>
                </a:solidFill>
              </a:rPr>
              <a:t>Trauma 101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262DC2A-25E3-BF4F-A3B0-56B8C0BD50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36290" y="4706128"/>
            <a:ext cx="8520600" cy="0"/>
          </a:xfrm>
          <a:prstGeom prst="line">
            <a:avLst/>
          </a:prstGeom>
          <a:ln w="28575">
            <a:solidFill>
              <a:srgbClr val="537B8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6910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 preserve="1">
  <p:cSld name="1_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 b="1">
                <a:solidFill>
                  <a:srgbClr val="537B8E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 dirty="0"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58A3423-7A5F-A140-BE1B-6B9A4C58A540}"/>
              </a:ext>
            </a:extLst>
          </p:cNvPr>
          <p:cNvSpPr txBox="1"/>
          <p:nvPr userDrawn="1"/>
        </p:nvSpPr>
        <p:spPr>
          <a:xfrm>
            <a:off x="152578" y="4706128"/>
            <a:ext cx="4572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" sz="1200" dirty="0">
                <a:solidFill>
                  <a:schemeClr val="tx1"/>
                </a:solidFill>
              </a:rPr>
              <a:t>Trauma 101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294D2AF-E867-F840-A49A-40F1D8A760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36290" y="4706128"/>
            <a:ext cx="8520600" cy="0"/>
          </a:xfrm>
          <a:prstGeom prst="line">
            <a:avLst/>
          </a:prstGeom>
          <a:ln w="28575">
            <a:solidFill>
              <a:srgbClr val="537B8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8185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 preserve="1">
  <p:cSld name="1_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 b="1">
                <a:solidFill>
                  <a:srgbClr val="537B8E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 dirty="0"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>
                <a:solidFill>
                  <a:schemeClr val="tx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 dirty="0"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>
                <a:solidFill>
                  <a:schemeClr val="tx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 dirty="0"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B287A9A-58FA-594A-828A-3C119A84F3E5}"/>
              </a:ext>
            </a:extLst>
          </p:cNvPr>
          <p:cNvSpPr txBox="1"/>
          <p:nvPr userDrawn="1"/>
        </p:nvSpPr>
        <p:spPr>
          <a:xfrm>
            <a:off x="152578" y="4706128"/>
            <a:ext cx="4572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" sz="1200" dirty="0">
                <a:solidFill>
                  <a:schemeClr val="tx1"/>
                </a:solidFill>
              </a:rPr>
              <a:t>Trauma 101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8D39704-AC94-D643-BE97-105064EDB1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36290" y="4706128"/>
            <a:ext cx="8520600" cy="0"/>
          </a:xfrm>
          <a:prstGeom prst="line">
            <a:avLst/>
          </a:prstGeom>
          <a:ln w="28575">
            <a:solidFill>
              <a:srgbClr val="537B8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1552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58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KoqaUANGvpA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5"/>
          <p:cNvSpPr txBox="1">
            <a:spLocks noGrp="1"/>
          </p:cNvSpPr>
          <p:nvPr>
            <p:ph type="ctrTitle"/>
          </p:nvPr>
        </p:nvSpPr>
        <p:spPr>
          <a:xfrm>
            <a:off x="311708" y="1098697"/>
            <a:ext cx="8520600" cy="1210677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bg1"/>
                </a:solidFill>
              </a:rPr>
              <a:t>Welcome!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152" name="Google Shape;152;p15"/>
          <p:cNvSpPr txBox="1">
            <a:spLocks noGrp="1"/>
          </p:cNvSpPr>
          <p:nvPr>
            <p:ph type="subTitle" idx="4294967295"/>
          </p:nvPr>
        </p:nvSpPr>
        <p:spPr>
          <a:xfrm>
            <a:off x="311700" y="2309374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bg1"/>
                </a:solidFill>
              </a:rPr>
              <a:t>Healing-Centered Schools, Advanced Practice Cohort</a:t>
            </a:r>
            <a:endParaRPr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24"/>
          <p:cNvSpPr txBox="1">
            <a:spLocks noGrp="1"/>
          </p:cNvSpPr>
          <p:nvPr>
            <p:ph type="title"/>
          </p:nvPr>
        </p:nvSpPr>
        <p:spPr>
          <a:xfrm>
            <a:off x="311700" y="27667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Common Triggers for students &amp; families</a:t>
            </a:r>
            <a:endParaRPr/>
          </a:p>
        </p:txBody>
      </p:sp>
      <p:sp>
        <p:nvSpPr>
          <p:cNvPr id="252" name="Google Shape;252;p24"/>
          <p:cNvSpPr txBox="1"/>
          <p:nvPr/>
        </p:nvSpPr>
        <p:spPr>
          <a:xfrm>
            <a:off x="556075" y="984075"/>
            <a:ext cx="3858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3A3939"/>
              </a:buClr>
              <a:buSzPts val="1800"/>
              <a:buFont typeface="Arial"/>
              <a:buChar char="●"/>
            </a:pPr>
            <a:r>
              <a:rPr lang="en" sz="1800" dirty="0">
                <a:solidFill>
                  <a:srgbClr val="3A3939"/>
                </a:solidFill>
              </a:rPr>
              <a:t>Loud noises</a:t>
            </a:r>
            <a:endParaRPr sz="1800" dirty="0">
              <a:solidFill>
                <a:srgbClr val="3A3939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3A3939"/>
              </a:buClr>
              <a:buSzPts val="1800"/>
              <a:buFont typeface="Arial"/>
              <a:buChar char="●"/>
            </a:pPr>
            <a:r>
              <a:rPr lang="en" sz="1800" dirty="0">
                <a:solidFill>
                  <a:srgbClr val="3A3939"/>
                </a:solidFill>
              </a:rPr>
              <a:t>Being ignored</a:t>
            </a:r>
            <a:endParaRPr sz="1800" dirty="0">
              <a:solidFill>
                <a:srgbClr val="3A3939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3A3939"/>
              </a:buClr>
              <a:buSzPts val="1800"/>
              <a:buFont typeface="Arial"/>
              <a:buChar char="●"/>
            </a:pPr>
            <a:r>
              <a:rPr lang="en" sz="1800" dirty="0">
                <a:solidFill>
                  <a:srgbClr val="3A3939"/>
                </a:solidFill>
              </a:rPr>
              <a:t>Being the center of attention</a:t>
            </a:r>
            <a:endParaRPr sz="1800" dirty="0">
              <a:solidFill>
                <a:srgbClr val="3A3939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3A3939"/>
              </a:buClr>
              <a:buSzPts val="1800"/>
              <a:buFont typeface="Arial"/>
              <a:buChar char="●"/>
            </a:pPr>
            <a:r>
              <a:rPr lang="en" sz="1800" dirty="0">
                <a:solidFill>
                  <a:srgbClr val="3A3939"/>
                </a:solidFill>
              </a:rPr>
              <a:t>Authority figures</a:t>
            </a:r>
            <a:endParaRPr sz="1800" dirty="0">
              <a:solidFill>
                <a:srgbClr val="3A3939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3A3939"/>
              </a:buClr>
              <a:buSzPts val="1800"/>
              <a:buFont typeface="Arial"/>
              <a:buChar char="●"/>
            </a:pPr>
            <a:r>
              <a:rPr lang="en" sz="1800" dirty="0">
                <a:solidFill>
                  <a:srgbClr val="3A3939"/>
                </a:solidFill>
              </a:rPr>
              <a:t>Police/Armed security</a:t>
            </a:r>
            <a:endParaRPr sz="1800" dirty="0">
              <a:solidFill>
                <a:srgbClr val="3A3939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3A3939"/>
              </a:buClr>
              <a:buSzPts val="1800"/>
              <a:buFont typeface="Arial"/>
              <a:buChar char="●"/>
            </a:pPr>
            <a:r>
              <a:rPr lang="en" sz="1800" dirty="0">
                <a:solidFill>
                  <a:srgbClr val="3A3939"/>
                </a:solidFill>
              </a:rPr>
              <a:t>Perceived criticism</a:t>
            </a:r>
            <a:endParaRPr sz="1800" dirty="0">
              <a:solidFill>
                <a:srgbClr val="3A3939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3A3939"/>
              </a:buClr>
              <a:buSzPts val="1800"/>
              <a:buFont typeface="Arial"/>
              <a:buChar char="●"/>
            </a:pPr>
            <a:r>
              <a:rPr lang="en" sz="1800" dirty="0">
                <a:solidFill>
                  <a:srgbClr val="3A3939"/>
                </a:solidFill>
              </a:rPr>
              <a:t>Having to say “yes”</a:t>
            </a:r>
            <a:endParaRPr sz="1800" dirty="0">
              <a:solidFill>
                <a:srgbClr val="3A3939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3A3939"/>
              </a:buClr>
              <a:buSzPts val="1800"/>
              <a:buFont typeface="Arial"/>
              <a:buChar char="●"/>
            </a:pPr>
            <a:r>
              <a:rPr lang="en" sz="1800" dirty="0">
                <a:solidFill>
                  <a:srgbClr val="3A3939"/>
                </a:solidFill>
              </a:rPr>
              <a:t>Being told how to move one’s body</a:t>
            </a:r>
            <a:endParaRPr sz="1800" dirty="0">
              <a:solidFill>
                <a:srgbClr val="3A3939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3A3939"/>
              </a:buClr>
              <a:buSzPts val="1800"/>
              <a:buFont typeface="Arial"/>
              <a:buChar char="●"/>
            </a:pPr>
            <a:r>
              <a:rPr lang="en" sz="1800" dirty="0">
                <a:solidFill>
                  <a:srgbClr val="3A3939"/>
                </a:solidFill>
              </a:rPr>
              <a:t>Being far from an exit</a:t>
            </a:r>
            <a:endParaRPr sz="1800" dirty="0">
              <a:solidFill>
                <a:srgbClr val="3A3939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3A3939"/>
              </a:buClr>
              <a:buSzPts val="1800"/>
              <a:buFont typeface="Arial"/>
              <a:buChar char="●"/>
            </a:pPr>
            <a:r>
              <a:rPr lang="en" sz="1800" dirty="0">
                <a:solidFill>
                  <a:srgbClr val="3A3939"/>
                </a:solidFill>
              </a:rPr>
              <a:t>Unexpected touch</a:t>
            </a:r>
            <a:endParaRPr sz="1800" dirty="0">
              <a:solidFill>
                <a:srgbClr val="3A3939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3A3939"/>
              </a:buClr>
              <a:buSzPts val="1800"/>
              <a:buFont typeface="Arial"/>
              <a:buChar char="●"/>
            </a:pPr>
            <a:r>
              <a:rPr lang="en" sz="1800" dirty="0">
                <a:solidFill>
                  <a:srgbClr val="3A3939"/>
                </a:solidFill>
              </a:rPr>
              <a:t>Unfamiliar stimuli</a:t>
            </a:r>
            <a:endParaRPr sz="1800" dirty="0">
              <a:solidFill>
                <a:srgbClr val="3A3939"/>
              </a:solidFill>
            </a:endParaRPr>
          </a:p>
        </p:txBody>
      </p:sp>
      <p:sp>
        <p:nvSpPr>
          <p:cNvPr id="253" name="Google Shape;253;p24"/>
          <p:cNvSpPr txBox="1"/>
          <p:nvPr/>
        </p:nvSpPr>
        <p:spPr>
          <a:xfrm>
            <a:off x="4808975" y="984075"/>
            <a:ext cx="3858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3A3939"/>
              </a:buClr>
              <a:buSzPts val="1800"/>
              <a:buFont typeface="Arial"/>
              <a:buChar char="●"/>
            </a:pPr>
            <a:r>
              <a:rPr lang="en" sz="1800">
                <a:solidFill>
                  <a:srgbClr val="3A3939"/>
                </a:solidFill>
              </a:rPr>
              <a:t>Not knowing an answer</a:t>
            </a:r>
            <a:endParaRPr sz="1800">
              <a:solidFill>
                <a:srgbClr val="3A3939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3A3939"/>
              </a:buClr>
              <a:buSzPts val="1800"/>
              <a:buFont typeface="Arial"/>
              <a:buChar char="●"/>
            </a:pPr>
            <a:r>
              <a:rPr lang="en" sz="1800">
                <a:solidFill>
                  <a:srgbClr val="3A3939"/>
                </a:solidFill>
              </a:rPr>
              <a:t>Having to ask for help</a:t>
            </a:r>
            <a:endParaRPr sz="1800">
              <a:solidFill>
                <a:srgbClr val="3A3939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3A3939"/>
              </a:buClr>
              <a:buSzPts val="1800"/>
              <a:buFont typeface="Arial"/>
              <a:buChar char="●"/>
            </a:pPr>
            <a:r>
              <a:rPr lang="en" sz="1800">
                <a:solidFill>
                  <a:srgbClr val="3A3939"/>
                </a:solidFill>
              </a:rPr>
              <a:t>Recall of trauma</a:t>
            </a:r>
            <a:endParaRPr sz="1800">
              <a:solidFill>
                <a:srgbClr val="3A3939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3A3939"/>
              </a:buClr>
              <a:buSzPts val="1800"/>
              <a:buFont typeface="Arial"/>
              <a:buChar char="●"/>
            </a:pPr>
            <a:r>
              <a:rPr lang="en" sz="1800">
                <a:solidFill>
                  <a:srgbClr val="3A3939"/>
                </a:solidFill>
              </a:rPr>
              <a:t>Being alone in room with unfamiliar stranger</a:t>
            </a:r>
            <a:endParaRPr sz="1800">
              <a:solidFill>
                <a:srgbClr val="3A3939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3A3939"/>
              </a:buClr>
              <a:buSzPts val="1800"/>
              <a:buFont typeface="Arial"/>
              <a:buChar char="●"/>
            </a:pPr>
            <a:r>
              <a:rPr lang="en" sz="1800">
                <a:solidFill>
                  <a:srgbClr val="3A3939"/>
                </a:solidFill>
              </a:rPr>
              <a:t>Being alone in room with person(s) of a particular gender or race (for example--in a group of men, in a group of primarily white people)</a:t>
            </a:r>
            <a:endParaRPr sz="1800">
              <a:solidFill>
                <a:srgbClr val="3A3939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3A3939"/>
              </a:buClr>
              <a:buSzPts val="1800"/>
              <a:buFont typeface="Arial"/>
              <a:buChar char="●"/>
            </a:pPr>
            <a:r>
              <a:rPr lang="en" sz="1800">
                <a:solidFill>
                  <a:srgbClr val="3A3939"/>
                </a:solidFill>
              </a:rPr>
              <a:t>Emergency Drills</a:t>
            </a:r>
            <a:endParaRPr sz="1800">
              <a:solidFill>
                <a:srgbClr val="3A3939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3A3939"/>
              </a:buClr>
              <a:buSzPts val="1800"/>
              <a:buFont typeface="Arial"/>
              <a:buChar char="●"/>
            </a:pPr>
            <a:r>
              <a:rPr lang="en" sz="1800">
                <a:solidFill>
                  <a:srgbClr val="3A3939"/>
                </a:solidFill>
              </a:rPr>
              <a:t>Sensory reminders of trauma</a:t>
            </a:r>
            <a:endParaRPr sz="1800">
              <a:solidFill>
                <a:srgbClr val="3A3939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Fight</a:t>
            </a:r>
            <a:endParaRPr/>
          </a:p>
        </p:txBody>
      </p:sp>
      <p:sp>
        <p:nvSpPr>
          <p:cNvPr id="259" name="Google Shape;259;p25"/>
          <p:cNvSpPr txBox="1"/>
          <p:nvPr/>
        </p:nvSpPr>
        <p:spPr>
          <a:xfrm>
            <a:off x="387639" y="1352525"/>
            <a:ext cx="7452600" cy="86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/>
              <a:t>Fights to regain or hold power, especially when feeling coerced or threatened</a:t>
            </a:r>
            <a:endParaRPr sz="1600" b="1"/>
          </a:p>
        </p:txBody>
      </p:sp>
      <p:sp>
        <p:nvSpPr>
          <p:cNvPr id="260" name="Google Shape;260;p25"/>
          <p:cNvSpPr txBox="1"/>
          <p:nvPr/>
        </p:nvSpPr>
        <p:spPr>
          <a:xfrm>
            <a:off x="387625" y="2584375"/>
            <a:ext cx="7982400" cy="120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/>
          </a:p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600"/>
              <a:t>“Acting out,” aggression, hyperactivity, explosive temper or outbursts demanding perfection, suicidal or homicidal ideation</a:t>
            </a:r>
            <a:endParaRPr sz="1600"/>
          </a:p>
        </p:txBody>
      </p:sp>
      <p:sp>
        <p:nvSpPr>
          <p:cNvPr id="261" name="Google Shape;261;p25"/>
          <p:cNvSpPr txBox="1"/>
          <p:nvPr/>
        </p:nvSpPr>
        <p:spPr>
          <a:xfrm>
            <a:off x="311714" y="2429425"/>
            <a:ext cx="7589100" cy="23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/>
              <a:t>LOOKS LIKE</a:t>
            </a:r>
            <a:endParaRPr sz="1800" b="1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Flight</a:t>
            </a:r>
            <a:endParaRPr/>
          </a:p>
        </p:txBody>
      </p:sp>
      <p:sp>
        <p:nvSpPr>
          <p:cNvPr id="267" name="Google Shape;267;p26"/>
          <p:cNvSpPr txBox="1"/>
          <p:nvPr/>
        </p:nvSpPr>
        <p:spPr>
          <a:xfrm>
            <a:off x="311714" y="1471300"/>
            <a:ext cx="7589100" cy="86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/>
              <a:t>Flees, disengages, or “checks-out” emotionally or physically</a:t>
            </a:r>
            <a:endParaRPr sz="1600" b="1"/>
          </a:p>
        </p:txBody>
      </p:sp>
      <p:sp>
        <p:nvSpPr>
          <p:cNvPr id="268" name="Google Shape;268;p26"/>
          <p:cNvSpPr txBox="1"/>
          <p:nvPr/>
        </p:nvSpPr>
        <p:spPr>
          <a:xfrm>
            <a:off x="311689" y="2454300"/>
            <a:ext cx="7589100" cy="23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/>
              <a:t>LOOKS LIKE</a:t>
            </a:r>
            <a:endParaRPr sz="1800" b="1"/>
          </a:p>
        </p:txBody>
      </p:sp>
      <p:sp>
        <p:nvSpPr>
          <p:cNvPr id="269" name="Google Shape;269;p26"/>
          <p:cNvSpPr txBox="1"/>
          <p:nvPr/>
        </p:nvSpPr>
        <p:spPr>
          <a:xfrm>
            <a:off x="311700" y="2703150"/>
            <a:ext cx="7589100" cy="120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600"/>
              <a:t>Withdrawing, failing to return for follow-up visits, changing the subject, can’t sit still or relax</a:t>
            </a:r>
            <a:endParaRPr sz="16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2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Freeze</a:t>
            </a:r>
            <a:endParaRPr/>
          </a:p>
        </p:txBody>
      </p:sp>
      <p:sp>
        <p:nvSpPr>
          <p:cNvPr id="275" name="Google Shape;275;p27"/>
          <p:cNvSpPr txBox="1"/>
          <p:nvPr/>
        </p:nvSpPr>
        <p:spPr>
          <a:xfrm>
            <a:off x="311714" y="1460100"/>
            <a:ext cx="7798500" cy="86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rgbClr val="3A3939"/>
                </a:solidFill>
              </a:rPr>
              <a:t>Psychological shut-down. Disengages from whatever is happening. </a:t>
            </a:r>
            <a:endParaRPr sz="1600" b="1">
              <a:solidFill>
                <a:srgbClr val="3A3939"/>
              </a:solidFill>
            </a:endParaRPr>
          </a:p>
        </p:txBody>
      </p:sp>
      <p:sp>
        <p:nvSpPr>
          <p:cNvPr id="276" name="Google Shape;276;p27"/>
          <p:cNvSpPr txBox="1"/>
          <p:nvPr/>
        </p:nvSpPr>
        <p:spPr>
          <a:xfrm>
            <a:off x="311714" y="2614550"/>
            <a:ext cx="7798500" cy="23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/>
              <a:t>LOOKS LIKE</a:t>
            </a:r>
            <a:endParaRPr sz="1800" b="1"/>
          </a:p>
        </p:txBody>
      </p:sp>
      <p:sp>
        <p:nvSpPr>
          <p:cNvPr id="277" name="Google Shape;277;p27"/>
          <p:cNvSpPr txBox="1"/>
          <p:nvPr/>
        </p:nvSpPr>
        <p:spPr>
          <a:xfrm>
            <a:off x="311700" y="2978025"/>
            <a:ext cx="7798500" cy="120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600"/>
              <a:t>Dissociation, inability to answer questions, mistrustful, difficulty making or acting on decisions, isolating, avoiding phone calls </a:t>
            </a:r>
            <a:endParaRPr sz="16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2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Fawn</a:t>
            </a:r>
            <a:endParaRPr/>
          </a:p>
        </p:txBody>
      </p:sp>
      <p:sp>
        <p:nvSpPr>
          <p:cNvPr id="283" name="Google Shape;283;p28"/>
          <p:cNvSpPr txBox="1"/>
          <p:nvPr/>
        </p:nvSpPr>
        <p:spPr>
          <a:xfrm>
            <a:off x="311716" y="1355125"/>
            <a:ext cx="8409900" cy="86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rgbClr val="3A3939"/>
                </a:solidFill>
              </a:rPr>
              <a:t>Merging with the wishes, demands, and desires of others as a means of survival</a:t>
            </a:r>
            <a:endParaRPr sz="1600" b="1">
              <a:solidFill>
                <a:srgbClr val="3A3939"/>
              </a:solidFill>
            </a:endParaRPr>
          </a:p>
        </p:txBody>
      </p:sp>
      <p:sp>
        <p:nvSpPr>
          <p:cNvPr id="284" name="Google Shape;284;p28"/>
          <p:cNvSpPr txBox="1"/>
          <p:nvPr/>
        </p:nvSpPr>
        <p:spPr>
          <a:xfrm>
            <a:off x="311716" y="2313250"/>
            <a:ext cx="8409900" cy="23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/>
              <a:t>LOOKS LIKE</a:t>
            </a:r>
            <a:endParaRPr sz="1600" b="1"/>
          </a:p>
        </p:txBody>
      </p:sp>
      <p:sp>
        <p:nvSpPr>
          <p:cNvPr id="285" name="Google Shape;285;p28"/>
          <p:cNvSpPr txBox="1"/>
          <p:nvPr/>
        </p:nvSpPr>
        <p:spPr>
          <a:xfrm>
            <a:off x="311701" y="2586975"/>
            <a:ext cx="8409900" cy="120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600"/>
              <a:t>Agreement, Apologizing, Placing others’ needs above one’s own, Praise, People-pleasing, avoid conflict</a:t>
            </a:r>
            <a:endParaRPr sz="16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29"/>
          <p:cNvSpPr txBox="1">
            <a:spLocks noGrp="1"/>
          </p:cNvSpPr>
          <p:nvPr>
            <p:ph type="title"/>
          </p:nvPr>
        </p:nvSpPr>
        <p:spPr>
          <a:xfrm>
            <a:off x="490249" y="526350"/>
            <a:ext cx="7837321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dirty="0"/>
              <a:t>The foundation of a healing-centered school is built on transformative relationships </a:t>
            </a:r>
            <a:endParaRPr sz="32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3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Homework!</a:t>
            </a:r>
            <a:endParaRPr/>
          </a:p>
        </p:txBody>
      </p:sp>
      <p:sp>
        <p:nvSpPr>
          <p:cNvPr id="296" name="Google Shape;296;p3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●"/>
            </a:pPr>
            <a:r>
              <a:rPr lang="en" sz="2000">
                <a:solidFill>
                  <a:srgbClr val="000000"/>
                </a:solidFill>
              </a:rPr>
              <a:t>Think about 2 students who exhibit fight-flight-freeze coping</a:t>
            </a:r>
            <a:endParaRPr sz="2000">
              <a:solidFill>
                <a:srgbClr val="000000"/>
              </a:solidFill>
            </a:endParaRPr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Char char="○"/>
            </a:pPr>
            <a:r>
              <a:rPr lang="en" sz="1600">
                <a:solidFill>
                  <a:srgbClr val="000000"/>
                </a:solidFill>
              </a:rPr>
              <a:t>What, if any, labels have been placed on them by adults in their community? </a:t>
            </a:r>
            <a:endParaRPr sz="1600">
              <a:solidFill>
                <a:srgbClr val="000000"/>
              </a:solidFill>
            </a:endParaRPr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Char char="○"/>
            </a:pPr>
            <a:r>
              <a:rPr lang="en" sz="1600">
                <a:solidFill>
                  <a:srgbClr val="000000"/>
                </a:solidFill>
              </a:rPr>
              <a:t>What are some common triggers that could be contributing to their responses?</a:t>
            </a:r>
            <a:endParaRPr sz="1600">
              <a:solidFill>
                <a:srgbClr val="000000"/>
              </a:solidFill>
            </a:endParaRPr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Char char="○"/>
            </a:pPr>
            <a:r>
              <a:rPr lang="en" sz="1600">
                <a:solidFill>
                  <a:srgbClr val="000000"/>
                </a:solidFill>
              </a:rPr>
              <a:t>What do you notice happens to them when they become triggered?</a:t>
            </a:r>
            <a:endParaRPr sz="1600">
              <a:solidFill>
                <a:srgbClr val="000000"/>
              </a:solidFill>
            </a:endParaRPr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Char char="○"/>
            </a:pPr>
            <a:r>
              <a:rPr lang="en" sz="1600">
                <a:solidFill>
                  <a:srgbClr val="000000"/>
                </a:solidFill>
              </a:rPr>
              <a:t>What do you notice happens to you when they become triggered?</a:t>
            </a:r>
            <a:endParaRPr sz="1600">
              <a:solidFill>
                <a:srgbClr val="000000"/>
              </a:solidFill>
            </a:endParaRPr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Char char="○"/>
            </a:pPr>
            <a:r>
              <a:rPr lang="en" sz="1600">
                <a:solidFill>
                  <a:srgbClr val="000000"/>
                </a:solidFill>
              </a:rPr>
              <a:t>What about their response may have been effective in a life-threatening situation?</a:t>
            </a:r>
            <a:endParaRPr sz="1600">
              <a:solidFill>
                <a:srgbClr val="000000"/>
              </a:solidFill>
            </a:endParaRPr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Char char="○"/>
            </a:pPr>
            <a:r>
              <a:rPr lang="en" sz="1600">
                <a:solidFill>
                  <a:srgbClr val="000000"/>
                </a:solidFill>
              </a:rPr>
              <a:t>What are they communicating to you through their response?</a:t>
            </a:r>
            <a:endParaRPr sz="1600">
              <a:solidFill>
                <a:srgbClr val="000000"/>
              </a:solidFill>
            </a:endParaRPr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Char char="○"/>
            </a:pPr>
            <a:r>
              <a:rPr lang="en" sz="1600">
                <a:solidFill>
                  <a:srgbClr val="000000"/>
                </a:solidFill>
              </a:rPr>
              <a:t>What do you know about that student’s life outside of school? What are their strengths?</a:t>
            </a:r>
            <a:endParaRPr sz="16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6"/>
          <p:cNvSpPr txBox="1">
            <a:spLocks noGrp="1"/>
          </p:cNvSpPr>
          <p:nvPr>
            <p:ph type="title"/>
          </p:nvPr>
        </p:nvSpPr>
        <p:spPr>
          <a:xfrm>
            <a:off x="311700" y="1612007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Where are we going?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7"/>
          <p:cNvSpPr txBox="1">
            <a:spLocks noGrp="1"/>
          </p:cNvSpPr>
          <p:nvPr>
            <p:ph type="title"/>
          </p:nvPr>
        </p:nvSpPr>
        <p:spPr>
          <a:xfrm>
            <a:off x="622913" y="445025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Principles of Trauma-Informed Care</a:t>
            </a:r>
            <a:endParaRPr dirty="0"/>
          </a:p>
        </p:txBody>
      </p:sp>
      <p:sp>
        <p:nvSpPr>
          <p:cNvPr id="163" name="Google Shape;163;p17"/>
          <p:cNvSpPr txBox="1">
            <a:spLocks noGrp="1"/>
          </p:cNvSpPr>
          <p:nvPr>
            <p:ph type="title"/>
          </p:nvPr>
        </p:nvSpPr>
        <p:spPr>
          <a:xfrm>
            <a:off x="752107" y="2082899"/>
            <a:ext cx="2259000" cy="44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000000"/>
                </a:solidFill>
              </a:rPr>
              <a:t>SAFETY</a:t>
            </a:r>
            <a:endParaRPr sz="1600">
              <a:solidFill>
                <a:srgbClr val="000000"/>
              </a:solidFill>
            </a:endParaRPr>
          </a:p>
        </p:txBody>
      </p:sp>
      <p:sp>
        <p:nvSpPr>
          <p:cNvPr id="164" name="Google Shape;164;p17"/>
          <p:cNvSpPr txBox="1">
            <a:spLocks noGrp="1"/>
          </p:cNvSpPr>
          <p:nvPr>
            <p:ph type="title"/>
          </p:nvPr>
        </p:nvSpPr>
        <p:spPr>
          <a:xfrm>
            <a:off x="3246557" y="2082894"/>
            <a:ext cx="2259000" cy="71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000000"/>
                </a:solidFill>
              </a:rPr>
              <a:t>TRUSTWORTHINESS + TRANSPARENCY</a:t>
            </a:r>
            <a:endParaRPr sz="1600">
              <a:solidFill>
                <a:srgbClr val="000000"/>
              </a:solidFill>
            </a:endParaRPr>
          </a:p>
        </p:txBody>
      </p:sp>
      <p:sp>
        <p:nvSpPr>
          <p:cNvPr id="165" name="Google Shape;165;p17"/>
          <p:cNvSpPr txBox="1">
            <a:spLocks noGrp="1"/>
          </p:cNvSpPr>
          <p:nvPr>
            <p:ph type="title"/>
          </p:nvPr>
        </p:nvSpPr>
        <p:spPr>
          <a:xfrm>
            <a:off x="5741007" y="2082899"/>
            <a:ext cx="2259000" cy="44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000000"/>
                </a:solidFill>
              </a:rPr>
              <a:t>PEER SUPPORT</a:t>
            </a:r>
            <a:endParaRPr sz="1600">
              <a:solidFill>
                <a:srgbClr val="000000"/>
              </a:solidFill>
            </a:endParaRPr>
          </a:p>
        </p:txBody>
      </p:sp>
      <p:sp>
        <p:nvSpPr>
          <p:cNvPr id="166" name="Google Shape;166;p17"/>
          <p:cNvSpPr txBox="1">
            <a:spLocks noGrp="1"/>
          </p:cNvSpPr>
          <p:nvPr>
            <p:ph type="title"/>
          </p:nvPr>
        </p:nvSpPr>
        <p:spPr>
          <a:xfrm>
            <a:off x="752107" y="3865663"/>
            <a:ext cx="2259000" cy="44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000000"/>
                </a:solidFill>
              </a:rPr>
              <a:t>COLLABORATION &amp; MUTUALITY</a:t>
            </a:r>
            <a:endParaRPr sz="1600">
              <a:solidFill>
                <a:srgbClr val="000000"/>
              </a:solidFill>
            </a:endParaRPr>
          </a:p>
        </p:txBody>
      </p:sp>
      <p:sp>
        <p:nvSpPr>
          <p:cNvPr id="167" name="Google Shape;167;p17"/>
          <p:cNvSpPr txBox="1">
            <a:spLocks noGrp="1"/>
          </p:cNvSpPr>
          <p:nvPr>
            <p:ph type="title"/>
          </p:nvPr>
        </p:nvSpPr>
        <p:spPr>
          <a:xfrm>
            <a:off x="3246557" y="3865663"/>
            <a:ext cx="2259000" cy="44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000000"/>
                </a:solidFill>
              </a:rPr>
              <a:t>EMPOWERMENT &amp; CHOICE</a:t>
            </a:r>
            <a:endParaRPr sz="1600">
              <a:solidFill>
                <a:srgbClr val="000000"/>
              </a:solidFill>
            </a:endParaRPr>
          </a:p>
        </p:txBody>
      </p:sp>
      <p:sp>
        <p:nvSpPr>
          <p:cNvPr id="168" name="Google Shape;168;p17"/>
          <p:cNvSpPr txBox="1">
            <a:spLocks noGrp="1"/>
          </p:cNvSpPr>
          <p:nvPr>
            <p:ph type="title"/>
          </p:nvPr>
        </p:nvSpPr>
        <p:spPr>
          <a:xfrm>
            <a:off x="5741007" y="3865663"/>
            <a:ext cx="2259000" cy="44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000000"/>
                </a:solidFill>
              </a:rPr>
              <a:t>CULTURAL RESPONSIVENESS</a:t>
            </a:r>
            <a:endParaRPr sz="1600">
              <a:solidFill>
                <a:srgbClr val="000000"/>
              </a:solidFill>
            </a:endParaRPr>
          </a:p>
        </p:txBody>
      </p:sp>
      <p:grpSp>
        <p:nvGrpSpPr>
          <p:cNvPr id="169" name="Google Shape;169;p17"/>
          <p:cNvGrpSpPr/>
          <p:nvPr/>
        </p:nvGrpSpPr>
        <p:grpSpPr>
          <a:xfrm>
            <a:off x="4193942" y="1526755"/>
            <a:ext cx="420629" cy="420621"/>
            <a:chOff x="-30345325" y="3184750"/>
            <a:chExt cx="292225" cy="291450"/>
          </a:xfrm>
        </p:grpSpPr>
        <p:sp>
          <p:nvSpPr>
            <p:cNvPr id="170" name="Google Shape;170;p17"/>
            <p:cNvSpPr/>
            <p:nvPr/>
          </p:nvSpPr>
          <p:spPr>
            <a:xfrm>
              <a:off x="-30328000" y="3184750"/>
              <a:ext cx="258375" cy="120950"/>
            </a:xfrm>
            <a:custGeom>
              <a:avLst/>
              <a:gdLst/>
              <a:ahLst/>
              <a:cxnLst/>
              <a:rect l="l" t="t" r="r" b="b"/>
              <a:pathLst>
                <a:path w="10335" h="4838" extrusionOk="0">
                  <a:moveTo>
                    <a:pt x="1040" y="0"/>
                  </a:moveTo>
                  <a:cubicBezTo>
                    <a:pt x="473" y="0"/>
                    <a:pt x="1" y="473"/>
                    <a:pt x="1" y="1071"/>
                  </a:cubicBezTo>
                  <a:lnTo>
                    <a:pt x="1" y="2458"/>
                  </a:lnTo>
                  <a:cubicBezTo>
                    <a:pt x="1" y="2993"/>
                    <a:pt x="473" y="3466"/>
                    <a:pt x="1040" y="3466"/>
                  </a:cubicBezTo>
                  <a:lnTo>
                    <a:pt x="2048" y="3466"/>
                  </a:lnTo>
                  <a:lnTo>
                    <a:pt x="2048" y="4505"/>
                  </a:lnTo>
                  <a:cubicBezTo>
                    <a:pt x="2048" y="4663"/>
                    <a:pt x="2143" y="4757"/>
                    <a:pt x="2269" y="4820"/>
                  </a:cubicBezTo>
                  <a:cubicBezTo>
                    <a:pt x="2300" y="4831"/>
                    <a:pt x="2339" y="4838"/>
                    <a:pt x="2380" y="4838"/>
                  </a:cubicBezTo>
                  <a:cubicBezTo>
                    <a:pt x="2461" y="4838"/>
                    <a:pt x="2552" y="4810"/>
                    <a:pt x="2615" y="4726"/>
                  </a:cubicBezTo>
                  <a:lnTo>
                    <a:pt x="3876" y="3466"/>
                  </a:lnTo>
                  <a:lnTo>
                    <a:pt x="6365" y="3466"/>
                  </a:lnTo>
                  <a:lnTo>
                    <a:pt x="7625" y="4726"/>
                  </a:lnTo>
                  <a:cubicBezTo>
                    <a:pt x="7688" y="4810"/>
                    <a:pt x="7765" y="4838"/>
                    <a:pt x="7846" y="4838"/>
                  </a:cubicBezTo>
                  <a:cubicBezTo>
                    <a:pt x="7887" y="4838"/>
                    <a:pt x="7929" y="4831"/>
                    <a:pt x="7971" y="4820"/>
                  </a:cubicBezTo>
                  <a:cubicBezTo>
                    <a:pt x="8097" y="4789"/>
                    <a:pt x="8160" y="4631"/>
                    <a:pt x="8160" y="4505"/>
                  </a:cubicBezTo>
                  <a:lnTo>
                    <a:pt x="8160" y="3466"/>
                  </a:lnTo>
                  <a:lnTo>
                    <a:pt x="9231" y="3466"/>
                  </a:lnTo>
                  <a:cubicBezTo>
                    <a:pt x="9862" y="3466"/>
                    <a:pt x="10334" y="2993"/>
                    <a:pt x="10334" y="2458"/>
                  </a:cubicBezTo>
                  <a:lnTo>
                    <a:pt x="10334" y="1071"/>
                  </a:lnTo>
                  <a:cubicBezTo>
                    <a:pt x="10334" y="536"/>
                    <a:pt x="9862" y="0"/>
                    <a:pt x="929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17"/>
            <p:cNvSpPr/>
            <p:nvPr/>
          </p:nvSpPr>
          <p:spPr>
            <a:xfrm>
              <a:off x="-30310675" y="3322575"/>
              <a:ext cx="68550" cy="69350"/>
            </a:xfrm>
            <a:custGeom>
              <a:avLst/>
              <a:gdLst/>
              <a:ahLst/>
              <a:cxnLst/>
              <a:rect l="l" t="t" r="r" b="b"/>
              <a:pathLst>
                <a:path w="2742" h="2774" extrusionOk="0">
                  <a:moveTo>
                    <a:pt x="1387" y="1"/>
                  </a:moveTo>
                  <a:cubicBezTo>
                    <a:pt x="599" y="1"/>
                    <a:pt x="1" y="631"/>
                    <a:pt x="1" y="1387"/>
                  </a:cubicBezTo>
                  <a:cubicBezTo>
                    <a:pt x="1" y="2143"/>
                    <a:pt x="599" y="2773"/>
                    <a:pt x="1387" y="2773"/>
                  </a:cubicBezTo>
                  <a:cubicBezTo>
                    <a:pt x="2143" y="2773"/>
                    <a:pt x="2742" y="2143"/>
                    <a:pt x="2742" y="1387"/>
                  </a:cubicBezTo>
                  <a:cubicBezTo>
                    <a:pt x="2742" y="631"/>
                    <a:pt x="2143" y="1"/>
                    <a:pt x="138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17"/>
            <p:cNvSpPr/>
            <p:nvPr/>
          </p:nvSpPr>
          <p:spPr>
            <a:xfrm>
              <a:off x="-30345325" y="3408425"/>
              <a:ext cx="137075" cy="67775"/>
            </a:xfrm>
            <a:custGeom>
              <a:avLst/>
              <a:gdLst/>
              <a:ahLst/>
              <a:cxnLst/>
              <a:rect l="l" t="t" r="r" b="b"/>
              <a:pathLst>
                <a:path w="5483" h="2711" extrusionOk="0">
                  <a:moveTo>
                    <a:pt x="2741" y="1"/>
                  </a:moveTo>
                  <a:cubicBezTo>
                    <a:pt x="1387" y="1"/>
                    <a:pt x="221" y="1040"/>
                    <a:pt x="32" y="2332"/>
                  </a:cubicBezTo>
                  <a:cubicBezTo>
                    <a:pt x="0" y="2521"/>
                    <a:pt x="158" y="2710"/>
                    <a:pt x="378" y="2710"/>
                  </a:cubicBezTo>
                  <a:lnTo>
                    <a:pt x="5104" y="2710"/>
                  </a:lnTo>
                  <a:cubicBezTo>
                    <a:pt x="5325" y="2710"/>
                    <a:pt x="5482" y="2521"/>
                    <a:pt x="5482" y="2332"/>
                  </a:cubicBezTo>
                  <a:cubicBezTo>
                    <a:pt x="5262" y="977"/>
                    <a:pt x="4128" y="1"/>
                    <a:pt x="274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17"/>
            <p:cNvSpPr/>
            <p:nvPr/>
          </p:nvSpPr>
          <p:spPr>
            <a:xfrm>
              <a:off x="-30156300" y="3322575"/>
              <a:ext cx="68550" cy="69350"/>
            </a:xfrm>
            <a:custGeom>
              <a:avLst/>
              <a:gdLst/>
              <a:ahLst/>
              <a:cxnLst/>
              <a:rect l="l" t="t" r="r" b="b"/>
              <a:pathLst>
                <a:path w="2742" h="2774" extrusionOk="0">
                  <a:moveTo>
                    <a:pt x="1387" y="1"/>
                  </a:moveTo>
                  <a:cubicBezTo>
                    <a:pt x="631" y="1"/>
                    <a:pt x="1" y="631"/>
                    <a:pt x="1" y="1387"/>
                  </a:cubicBezTo>
                  <a:cubicBezTo>
                    <a:pt x="1" y="2143"/>
                    <a:pt x="631" y="2773"/>
                    <a:pt x="1387" y="2773"/>
                  </a:cubicBezTo>
                  <a:cubicBezTo>
                    <a:pt x="2111" y="2773"/>
                    <a:pt x="2742" y="2143"/>
                    <a:pt x="2742" y="1387"/>
                  </a:cubicBezTo>
                  <a:cubicBezTo>
                    <a:pt x="2742" y="631"/>
                    <a:pt x="2111" y="1"/>
                    <a:pt x="138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17"/>
            <p:cNvSpPr/>
            <p:nvPr/>
          </p:nvSpPr>
          <p:spPr>
            <a:xfrm>
              <a:off x="-30190950" y="3408425"/>
              <a:ext cx="137850" cy="67775"/>
            </a:xfrm>
            <a:custGeom>
              <a:avLst/>
              <a:gdLst/>
              <a:ahLst/>
              <a:cxnLst/>
              <a:rect l="l" t="t" r="r" b="b"/>
              <a:pathLst>
                <a:path w="5514" h="2711" extrusionOk="0">
                  <a:moveTo>
                    <a:pt x="2773" y="1"/>
                  </a:moveTo>
                  <a:cubicBezTo>
                    <a:pt x="1387" y="1"/>
                    <a:pt x="252" y="1040"/>
                    <a:pt x="32" y="2332"/>
                  </a:cubicBezTo>
                  <a:cubicBezTo>
                    <a:pt x="0" y="2521"/>
                    <a:pt x="158" y="2710"/>
                    <a:pt x="410" y="2710"/>
                  </a:cubicBezTo>
                  <a:lnTo>
                    <a:pt x="5167" y="2710"/>
                  </a:lnTo>
                  <a:cubicBezTo>
                    <a:pt x="5356" y="2710"/>
                    <a:pt x="5514" y="2521"/>
                    <a:pt x="5514" y="2332"/>
                  </a:cubicBezTo>
                  <a:cubicBezTo>
                    <a:pt x="5293" y="977"/>
                    <a:pt x="4128" y="1"/>
                    <a:pt x="277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5" name="Google Shape;175;p17"/>
          <p:cNvSpPr/>
          <p:nvPr/>
        </p:nvSpPr>
        <p:spPr>
          <a:xfrm>
            <a:off x="1655531" y="1515675"/>
            <a:ext cx="452145" cy="442782"/>
          </a:xfrm>
          <a:custGeom>
            <a:avLst/>
            <a:gdLst/>
            <a:ahLst/>
            <a:cxnLst/>
            <a:rect l="l" t="t" r="r" b="b"/>
            <a:pathLst>
              <a:path w="19273" h="17017" extrusionOk="0">
                <a:moveTo>
                  <a:pt x="5119" y="1"/>
                </a:moveTo>
                <a:cubicBezTo>
                  <a:pt x="2198" y="1"/>
                  <a:pt x="0" y="2389"/>
                  <a:pt x="0" y="5554"/>
                </a:cubicBezTo>
                <a:cubicBezTo>
                  <a:pt x="0" y="8974"/>
                  <a:pt x="2744" y="11311"/>
                  <a:pt x="6902" y="14855"/>
                </a:cubicBezTo>
                <a:cubicBezTo>
                  <a:pt x="7607" y="15458"/>
                  <a:pt x="8408" y="16138"/>
                  <a:pt x="9239" y="16867"/>
                </a:cubicBezTo>
                <a:cubicBezTo>
                  <a:pt x="9352" y="16966"/>
                  <a:pt x="9493" y="17016"/>
                  <a:pt x="9635" y="17016"/>
                </a:cubicBezTo>
                <a:cubicBezTo>
                  <a:pt x="9776" y="17016"/>
                  <a:pt x="9918" y="16966"/>
                  <a:pt x="10031" y="16867"/>
                </a:cubicBezTo>
                <a:cubicBezTo>
                  <a:pt x="10862" y="16138"/>
                  <a:pt x="11663" y="15458"/>
                  <a:pt x="12370" y="14855"/>
                </a:cubicBezTo>
                <a:cubicBezTo>
                  <a:pt x="16526" y="11314"/>
                  <a:pt x="19272" y="8974"/>
                  <a:pt x="19272" y="5554"/>
                </a:cubicBezTo>
                <a:cubicBezTo>
                  <a:pt x="19272" y="2389"/>
                  <a:pt x="17071" y="1"/>
                  <a:pt x="14153" y="1"/>
                </a:cubicBezTo>
                <a:cubicBezTo>
                  <a:pt x="13105" y="1"/>
                  <a:pt x="12148" y="332"/>
                  <a:pt x="11301" y="986"/>
                </a:cubicBezTo>
                <a:cubicBezTo>
                  <a:pt x="10491" y="1612"/>
                  <a:pt x="9952" y="2410"/>
                  <a:pt x="9636" y="2991"/>
                </a:cubicBezTo>
                <a:cubicBezTo>
                  <a:pt x="9317" y="2410"/>
                  <a:pt x="8778" y="1612"/>
                  <a:pt x="7968" y="986"/>
                </a:cubicBezTo>
                <a:cubicBezTo>
                  <a:pt x="7122" y="332"/>
                  <a:pt x="6164" y="1"/>
                  <a:pt x="5119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76" name="Google Shape;176;p17"/>
          <p:cNvGrpSpPr/>
          <p:nvPr/>
        </p:nvGrpSpPr>
        <p:grpSpPr>
          <a:xfrm>
            <a:off x="6700840" y="1515653"/>
            <a:ext cx="452141" cy="442811"/>
            <a:chOff x="583100" y="3982600"/>
            <a:chExt cx="296175" cy="296175"/>
          </a:xfrm>
        </p:grpSpPr>
        <p:sp>
          <p:nvSpPr>
            <p:cNvPr id="177" name="Google Shape;177;p17"/>
            <p:cNvSpPr/>
            <p:nvPr/>
          </p:nvSpPr>
          <p:spPr>
            <a:xfrm>
              <a:off x="694925" y="3982600"/>
              <a:ext cx="70925" cy="68550"/>
            </a:xfrm>
            <a:custGeom>
              <a:avLst/>
              <a:gdLst/>
              <a:ahLst/>
              <a:cxnLst/>
              <a:rect l="l" t="t" r="r" b="b"/>
              <a:pathLst>
                <a:path w="2837" h="2742" extrusionOk="0">
                  <a:moveTo>
                    <a:pt x="1419" y="1"/>
                  </a:moveTo>
                  <a:cubicBezTo>
                    <a:pt x="631" y="1"/>
                    <a:pt x="1" y="599"/>
                    <a:pt x="1" y="1355"/>
                  </a:cubicBezTo>
                  <a:cubicBezTo>
                    <a:pt x="1" y="2143"/>
                    <a:pt x="631" y="2742"/>
                    <a:pt x="1419" y="2742"/>
                  </a:cubicBezTo>
                  <a:cubicBezTo>
                    <a:pt x="2206" y="2742"/>
                    <a:pt x="2836" y="2143"/>
                    <a:pt x="2836" y="1355"/>
                  </a:cubicBezTo>
                  <a:cubicBezTo>
                    <a:pt x="2836" y="599"/>
                    <a:pt x="2206" y="1"/>
                    <a:pt x="141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17"/>
            <p:cNvSpPr/>
            <p:nvPr/>
          </p:nvSpPr>
          <p:spPr>
            <a:xfrm>
              <a:off x="609075" y="4139350"/>
              <a:ext cx="69350" cy="68525"/>
            </a:xfrm>
            <a:custGeom>
              <a:avLst/>
              <a:gdLst/>
              <a:ahLst/>
              <a:cxnLst/>
              <a:rect l="l" t="t" r="r" b="b"/>
              <a:pathLst>
                <a:path w="2774" h="2741" extrusionOk="0">
                  <a:moveTo>
                    <a:pt x="1387" y="0"/>
                  </a:moveTo>
                  <a:cubicBezTo>
                    <a:pt x="631" y="0"/>
                    <a:pt x="1" y="630"/>
                    <a:pt x="1" y="1355"/>
                  </a:cubicBezTo>
                  <a:cubicBezTo>
                    <a:pt x="1" y="2111"/>
                    <a:pt x="631" y="2741"/>
                    <a:pt x="1387" y="2741"/>
                  </a:cubicBezTo>
                  <a:cubicBezTo>
                    <a:pt x="2143" y="2741"/>
                    <a:pt x="2773" y="2111"/>
                    <a:pt x="2773" y="1355"/>
                  </a:cubicBezTo>
                  <a:cubicBezTo>
                    <a:pt x="2773" y="630"/>
                    <a:pt x="2143" y="0"/>
                    <a:pt x="138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17"/>
            <p:cNvSpPr/>
            <p:nvPr/>
          </p:nvSpPr>
          <p:spPr>
            <a:xfrm>
              <a:off x="783925" y="4140125"/>
              <a:ext cx="68550" cy="68550"/>
            </a:xfrm>
            <a:custGeom>
              <a:avLst/>
              <a:gdLst/>
              <a:ahLst/>
              <a:cxnLst/>
              <a:rect l="l" t="t" r="r" b="b"/>
              <a:pathLst>
                <a:path w="2742" h="2742" extrusionOk="0">
                  <a:moveTo>
                    <a:pt x="1356" y="1"/>
                  </a:moveTo>
                  <a:cubicBezTo>
                    <a:pt x="631" y="1"/>
                    <a:pt x="1" y="631"/>
                    <a:pt x="1" y="1387"/>
                  </a:cubicBezTo>
                  <a:cubicBezTo>
                    <a:pt x="1" y="2111"/>
                    <a:pt x="631" y="2741"/>
                    <a:pt x="1356" y="2741"/>
                  </a:cubicBezTo>
                  <a:cubicBezTo>
                    <a:pt x="2112" y="2741"/>
                    <a:pt x="2742" y="2111"/>
                    <a:pt x="2742" y="1387"/>
                  </a:cubicBezTo>
                  <a:cubicBezTo>
                    <a:pt x="2742" y="631"/>
                    <a:pt x="2112" y="1"/>
                    <a:pt x="135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17"/>
            <p:cNvSpPr/>
            <p:nvPr/>
          </p:nvSpPr>
          <p:spPr>
            <a:xfrm>
              <a:off x="583100" y="4207075"/>
              <a:ext cx="122100" cy="71700"/>
            </a:xfrm>
            <a:custGeom>
              <a:avLst/>
              <a:gdLst/>
              <a:ahLst/>
              <a:cxnLst/>
              <a:rect l="l" t="t" r="r" b="b"/>
              <a:pathLst>
                <a:path w="4884" h="2868" extrusionOk="0">
                  <a:moveTo>
                    <a:pt x="819" y="0"/>
                  </a:moveTo>
                  <a:cubicBezTo>
                    <a:pt x="347" y="442"/>
                    <a:pt x="0" y="1072"/>
                    <a:pt x="0" y="1796"/>
                  </a:cubicBezTo>
                  <a:lnTo>
                    <a:pt x="0" y="2521"/>
                  </a:lnTo>
                  <a:cubicBezTo>
                    <a:pt x="0" y="2710"/>
                    <a:pt x="158" y="2867"/>
                    <a:pt x="347" y="2867"/>
                  </a:cubicBezTo>
                  <a:lnTo>
                    <a:pt x="4505" y="2867"/>
                  </a:lnTo>
                  <a:cubicBezTo>
                    <a:pt x="4726" y="2867"/>
                    <a:pt x="4883" y="2710"/>
                    <a:pt x="4883" y="2521"/>
                  </a:cubicBezTo>
                  <a:lnTo>
                    <a:pt x="4883" y="1796"/>
                  </a:lnTo>
                  <a:cubicBezTo>
                    <a:pt x="4883" y="1103"/>
                    <a:pt x="4568" y="442"/>
                    <a:pt x="4033" y="0"/>
                  </a:cubicBezTo>
                  <a:cubicBezTo>
                    <a:pt x="3655" y="473"/>
                    <a:pt x="3088" y="788"/>
                    <a:pt x="2426" y="788"/>
                  </a:cubicBezTo>
                  <a:cubicBezTo>
                    <a:pt x="1796" y="788"/>
                    <a:pt x="1197" y="473"/>
                    <a:pt x="81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17"/>
            <p:cNvSpPr/>
            <p:nvPr/>
          </p:nvSpPr>
          <p:spPr>
            <a:xfrm>
              <a:off x="669725" y="4049550"/>
              <a:ext cx="122900" cy="72475"/>
            </a:xfrm>
            <a:custGeom>
              <a:avLst/>
              <a:gdLst/>
              <a:ahLst/>
              <a:cxnLst/>
              <a:rect l="l" t="t" r="r" b="b"/>
              <a:pathLst>
                <a:path w="4916" h="2899" extrusionOk="0">
                  <a:moveTo>
                    <a:pt x="851" y="1"/>
                  </a:moveTo>
                  <a:cubicBezTo>
                    <a:pt x="347" y="442"/>
                    <a:pt x="1" y="1103"/>
                    <a:pt x="1" y="1796"/>
                  </a:cubicBezTo>
                  <a:lnTo>
                    <a:pt x="1" y="2552"/>
                  </a:lnTo>
                  <a:cubicBezTo>
                    <a:pt x="1" y="2741"/>
                    <a:pt x="158" y="2899"/>
                    <a:pt x="347" y="2899"/>
                  </a:cubicBezTo>
                  <a:lnTo>
                    <a:pt x="4537" y="2899"/>
                  </a:lnTo>
                  <a:cubicBezTo>
                    <a:pt x="4758" y="2899"/>
                    <a:pt x="4915" y="2741"/>
                    <a:pt x="4915" y="2552"/>
                  </a:cubicBezTo>
                  <a:lnTo>
                    <a:pt x="4915" y="1796"/>
                  </a:lnTo>
                  <a:cubicBezTo>
                    <a:pt x="4915" y="1103"/>
                    <a:pt x="4600" y="442"/>
                    <a:pt x="4065" y="1"/>
                  </a:cubicBezTo>
                  <a:cubicBezTo>
                    <a:pt x="3687" y="473"/>
                    <a:pt x="3088" y="788"/>
                    <a:pt x="2458" y="788"/>
                  </a:cubicBezTo>
                  <a:cubicBezTo>
                    <a:pt x="1828" y="788"/>
                    <a:pt x="1198" y="473"/>
                    <a:pt x="85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17"/>
            <p:cNvSpPr/>
            <p:nvPr/>
          </p:nvSpPr>
          <p:spPr>
            <a:xfrm>
              <a:off x="757150" y="4207075"/>
              <a:ext cx="122125" cy="71700"/>
            </a:xfrm>
            <a:custGeom>
              <a:avLst/>
              <a:gdLst/>
              <a:ahLst/>
              <a:cxnLst/>
              <a:rect l="l" t="t" r="r" b="b"/>
              <a:pathLst>
                <a:path w="4885" h="2868" extrusionOk="0">
                  <a:moveTo>
                    <a:pt x="820" y="0"/>
                  </a:moveTo>
                  <a:cubicBezTo>
                    <a:pt x="316" y="442"/>
                    <a:pt x="1" y="1103"/>
                    <a:pt x="1" y="1796"/>
                  </a:cubicBezTo>
                  <a:lnTo>
                    <a:pt x="1" y="2521"/>
                  </a:lnTo>
                  <a:cubicBezTo>
                    <a:pt x="1" y="2710"/>
                    <a:pt x="158" y="2867"/>
                    <a:pt x="347" y="2867"/>
                  </a:cubicBezTo>
                  <a:lnTo>
                    <a:pt x="4506" y="2867"/>
                  </a:lnTo>
                  <a:cubicBezTo>
                    <a:pt x="4727" y="2867"/>
                    <a:pt x="4884" y="2710"/>
                    <a:pt x="4884" y="2521"/>
                  </a:cubicBezTo>
                  <a:lnTo>
                    <a:pt x="4884" y="1796"/>
                  </a:lnTo>
                  <a:cubicBezTo>
                    <a:pt x="4884" y="1103"/>
                    <a:pt x="4569" y="442"/>
                    <a:pt x="4033" y="0"/>
                  </a:cubicBezTo>
                  <a:cubicBezTo>
                    <a:pt x="3655" y="473"/>
                    <a:pt x="3088" y="788"/>
                    <a:pt x="2427" y="788"/>
                  </a:cubicBezTo>
                  <a:cubicBezTo>
                    <a:pt x="1797" y="788"/>
                    <a:pt x="1198" y="473"/>
                    <a:pt x="82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17"/>
            <p:cNvSpPr/>
            <p:nvPr/>
          </p:nvSpPr>
          <p:spPr>
            <a:xfrm>
              <a:off x="691775" y="4139350"/>
              <a:ext cx="77225" cy="64600"/>
            </a:xfrm>
            <a:custGeom>
              <a:avLst/>
              <a:gdLst/>
              <a:ahLst/>
              <a:cxnLst/>
              <a:rect l="l" t="t" r="r" b="b"/>
              <a:pathLst>
                <a:path w="3089" h="2584" extrusionOk="0">
                  <a:moveTo>
                    <a:pt x="1198" y="0"/>
                  </a:moveTo>
                  <a:lnTo>
                    <a:pt x="1198" y="882"/>
                  </a:lnTo>
                  <a:lnTo>
                    <a:pt x="1" y="2079"/>
                  </a:lnTo>
                  <a:cubicBezTo>
                    <a:pt x="221" y="2237"/>
                    <a:pt x="284" y="2300"/>
                    <a:pt x="473" y="2583"/>
                  </a:cubicBezTo>
                  <a:lnTo>
                    <a:pt x="1545" y="1575"/>
                  </a:lnTo>
                  <a:lnTo>
                    <a:pt x="2616" y="2583"/>
                  </a:lnTo>
                  <a:cubicBezTo>
                    <a:pt x="2773" y="2394"/>
                    <a:pt x="2931" y="2237"/>
                    <a:pt x="3088" y="2111"/>
                  </a:cubicBezTo>
                  <a:lnTo>
                    <a:pt x="1891" y="882"/>
                  </a:lnTo>
                  <a:lnTo>
                    <a:pt x="189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4" name="Google Shape;184;p17"/>
          <p:cNvGrpSpPr/>
          <p:nvPr/>
        </p:nvGrpSpPr>
        <p:grpSpPr>
          <a:xfrm>
            <a:off x="1655517" y="3162037"/>
            <a:ext cx="452160" cy="442829"/>
            <a:chOff x="-30345325" y="3184750"/>
            <a:chExt cx="292225" cy="291450"/>
          </a:xfrm>
        </p:grpSpPr>
        <p:sp>
          <p:nvSpPr>
            <p:cNvPr id="185" name="Google Shape;185;p17"/>
            <p:cNvSpPr/>
            <p:nvPr/>
          </p:nvSpPr>
          <p:spPr>
            <a:xfrm>
              <a:off x="-30328000" y="3184750"/>
              <a:ext cx="258375" cy="120950"/>
            </a:xfrm>
            <a:custGeom>
              <a:avLst/>
              <a:gdLst/>
              <a:ahLst/>
              <a:cxnLst/>
              <a:rect l="l" t="t" r="r" b="b"/>
              <a:pathLst>
                <a:path w="10335" h="4838" extrusionOk="0">
                  <a:moveTo>
                    <a:pt x="1040" y="0"/>
                  </a:moveTo>
                  <a:cubicBezTo>
                    <a:pt x="473" y="0"/>
                    <a:pt x="1" y="473"/>
                    <a:pt x="1" y="1071"/>
                  </a:cubicBezTo>
                  <a:lnTo>
                    <a:pt x="1" y="2458"/>
                  </a:lnTo>
                  <a:cubicBezTo>
                    <a:pt x="1" y="2993"/>
                    <a:pt x="473" y="3466"/>
                    <a:pt x="1040" y="3466"/>
                  </a:cubicBezTo>
                  <a:lnTo>
                    <a:pt x="2048" y="3466"/>
                  </a:lnTo>
                  <a:lnTo>
                    <a:pt x="2048" y="4505"/>
                  </a:lnTo>
                  <a:cubicBezTo>
                    <a:pt x="2048" y="4663"/>
                    <a:pt x="2143" y="4757"/>
                    <a:pt x="2269" y="4820"/>
                  </a:cubicBezTo>
                  <a:cubicBezTo>
                    <a:pt x="2300" y="4831"/>
                    <a:pt x="2339" y="4838"/>
                    <a:pt x="2380" y="4838"/>
                  </a:cubicBezTo>
                  <a:cubicBezTo>
                    <a:pt x="2461" y="4838"/>
                    <a:pt x="2552" y="4810"/>
                    <a:pt x="2615" y="4726"/>
                  </a:cubicBezTo>
                  <a:lnTo>
                    <a:pt x="3876" y="3466"/>
                  </a:lnTo>
                  <a:lnTo>
                    <a:pt x="6365" y="3466"/>
                  </a:lnTo>
                  <a:lnTo>
                    <a:pt x="7625" y="4726"/>
                  </a:lnTo>
                  <a:cubicBezTo>
                    <a:pt x="7688" y="4810"/>
                    <a:pt x="7765" y="4838"/>
                    <a:pt x="7846" y="4838"/>
                  </a:cubicBezTo>
                  <a:cubicBezTo>
                    <a:pt x="7887" y="4838"/>
                    <a:pt x="7929" y="4831"/>
                    <a:pt x="7971" y="4820"/>
                  </a:cubicBezTo>
                  <a:cubicBezTo>
                    <a:pt x="8097" y="4789"/>
                    <a:pt x="8160" y="4631"/>
                    <a:pt x="8160" y="4505"/>
                  </a:cubicBezTo>
                  <a:lnTo>
                    <a:pt x="8160" y="3466"/>
                  </a:lnTo>
                  <a:lnTo>
                    <a:pt x="9231" y="3466"/>
                  </a:lnTo>
                  <a:cubicBezTo>
                    <a:pt x="9862" y="3466"/>
                    <a:pt x="10334" y="2993"/>
                    <a:pt x="10334" y="2458"/>
                  </a:cubicBezTo>
                  <a:lnTo>
                    <a:pt x="10334" y="1071"/>
                  </a:lnTo>
                  <a:cubicBezTo>
                    <a:pt x="10334" y="536"/>
                    <a:pt x="9862" y="0"/>
                    <a:pt x="929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17"/>
            <p:cNvSpPr/>
            <p:nvPr/>
          </p:nvSpPr>
          <p:spPr>
            <a:xfrm>
              <a:off x="-30310675" y="3322575"/>
              <a:ext cx="68550" cy="69350"/>
            </a:xfrm>
            <a:custGeom>
              <a:avLst/>
              <a:gdLst/>
              <a:ahLst/>
              <a:cxnLst/>
              <a:rect l="l" t="t" r="r" b="b"/>
              <a:pathLst>
                <a:path w="2742" h="2774" extrusionOk="0">
                  <a:moveTo>
                    <a:pt x="1387" y="1"/>
                  </a:moveTo>
                  <a:cubicBezTo>
                    <a:pt x="599" y="1"/>
                    <a:pt x="1" y="631"/>
                    <a:pt x="1" y="1387"/>
                  </a:cubicBezTo>
                  <a:cubicBezTo>
                    <a:pt x="1" y="2143"/>
                    <a:pt x="599" y="2773"/>
                    <a:pt x="1387" y="2773"/>
                  </a:cubicBezTo>
                  <a:cubicBezTo>
                    <a:pt x="2143" y="2773"/>
                    <a:pt x="2742" y="2143"/>
                    <a:pt x="2742" y="1387"/>
                  </a:cubicBezTo>
                  <a:cubicBezTo>
                    <a:pt x="2742" y="631"/>
                    <a:pt x="2143" y="1"/>
                    <a:pt x="138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17"/>
            <p:cNvSpPr/>
            <p:nvPr/>
          </p:nvSpPr>
          <p:spPr>
            <a:xfrm>
              <a:off x="-30345325" y="3408425"/>
              <a:ext cx="137075" cy="67775"/>
            </a:xfrm>
            <a:custGeom>
              <a:avLst/>
              <a:gdLst/>
              <a:ahLst/>
              <a:cxnLst/>
              <a:rect l="l" t="t" r="r" b="b"/>
              <a:pathLst>
                <a:path w="5483" h="2711" extrusionOk="0">
                  <a:moveTo>
                    <a:pt x="2741" y="1"/>
                  </a:moveTo>
                  <a:cubicBezTo>
                    <a:pt x="1387" y="1"/>
                    <a:pt x="221" y="1040"/>
                    <a:pt x="32" y="2332"/>
                  </a:cubicBezTo>
                  <a:cubicBezTo>
                    <a:pt x="0" y="2521"/>
                    <a:pt x="158" y="2710"/>
                    <a:pt x="378" y="2710"/>
                  </a:cubicBezTo>
                  <a:lnTo>
                    <a:pt x="5104" y="2710"/>
                  </a:lnTo>
                  <a:cubicBezTo>
                    <a:pt x="5325" y="2710"/>
                    <a:pt x="5482" y="2521"/>
                    <a:pt x="5482" y="2332"/>
                  </a:cubicBezTo>
                  <a:cubicBezTo>
                    <a:pt x="5262" y="977"/>
                    <a:pt x="4128" y="1"/>
                    <a:pt x="27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17"/>
            <p:cNvSpPr/>
            <p:nvPr/>
          </p:nvSpPr>
          <p:spPr>
            <a:xfrm>
              <a:off x="-30156300" y="3322575"/>
              <a:ext cx="68550" cy="69350"/>
            </a:xfrm>
            <a:custGeom>
              <a:avLst/>
              <a:gdLst/>
              <a:ahLst/>
              <a:cxnLst/>
              <a:rect l="l" t="t" r="r" b="b"/>
              <a:pathLst>
                <a:path w="2742" h="2774" extrusionOk="0">
                  <a:moveTo>
                    <a:pt x="1387" y="1"/>
                  </a:moveTo>
                  <a:cubicBezTo>
                    <a:pt x="631" y="1"/>
                    <a:pt x="1" y="631"/>
                    <a:pt x="1" y="1387"/>
                  </a:cubicBezTo>
                  <a:cubicBezTo>
                    <a:pt x="1" y="2143"/>
                    <a:pt x="631" y="2773"/>
                    <a:pt x="1387" y="2773"/>
                  </a:cubicBezTo>
                  <a:cubicBezTo>
                    <a:pt x="2111" y="2773"/>
                    <a:pt x="2742" y="2143"/>
                    <a:pt x="2742" y="1387"/>
                  </a:cubicBezTo>
                  <a:cubicBezTo>
                    <a:pt x="2742" y="631"/>
                    <a:pt x="2111" y="1"/>
                    <a:pt x="138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17"/>
            <p:cNvSpPr/>
            <p:nvPr/>
          </p:nvSpPr>
          <p:spPr>
            <a:xfrm>
              <a:off x="-30190950" y="3408425"/>
              <a:ext cx="137850" cy="67775"/>
            </a:xfrm>
            <a:custGeom>
              <a:avLst/>
              <a:gdLst/>
              <a:ahLst/>
              <a:cxnLst/>
              <a:rect l="l" t="t" r="r" b="b"/>
              <a:pathLst>
                <a:path w="5514" h="2711" extrusionOk="0">
                  <a:moveTo>
                    <a:pt x="2773" y="1"/>
                  </a:moveTo>
                  <a:cubicBezTo>
                    <a:pt x="1387" y="1"/>
                    <a:pt x="252" y="1040"/>
                    <a:pt x="32" y="2332"/>
                  </a:cubicBezTo>
                  <a:cubicBezTo>
                    <a:pt x="0" y="2521"/>
                    <a:pt x="158" y="2710"/>
                    <a:pt x="410" y="2710"/>
                  </a:cubicBezTo>
                  <a:lnTo>
                    <a:pt x="5167" y="2710"/>
                  </a:lnTo>
                  <a:cubicBezTo>
                    <a:pt x="5356" y="2710"/>
                    <a:pt x="5514" y="2521"/>
                    <a:pt x="5514" y="2332"/>
                  </a:cubicBezTo>
                  <a:cubicBezTo>
                    <a:pt x="5293" y="977"/>
                    <a:pt x="4128" y="1"/>
                    <a:pt x="277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0" name="Google Shape;190;p17"/>
          <p:cNvGrpSpPr/>
          <p:nvPr/>
        </p:nvGrpSpPr>
        <p:grpSpPr>
          <a:xfrm>
            <a:off x="6716590" y="3173128"/>
            <a:ext cx="420632" cy="420632"/>
            <a:chOff x="-20197575" y="4066875"/>
            <a:chExt cx="305625" cy="305625"/>
          </a:xfrm>
        </p:grpSpPr>
        <p:sp>
          <p:nvSpPr>
            <p:cNvPr id="191" name="Google Shape;191;p17"/>
            <p:cNvSpPr/>
            <p:nvPr/>
          </p:nvSpPr>
          <p:spPr>
            <a:xfrm>
              <a:off x="-20089675" y="4066875"/>
              <a:ext cx="89025" cy="92175"/>
            </a:xfrm>
            <a:custGeom>
              <a:avLst/>
              <a:gdLst/>
              <a:ahLst/>
              <a:cxnLst/>
              <a:rect l="l" t="t" r="r" b="b"/>
              <a:pathLst>
                <a:path w="3561" h="3687" extrusionOk="0">
                  <a:moveTo>
                    <a:pt x="347" y="1"/>
                  </a:moveTo>
                  <a:cubicBezTo>
                    <a:pt x="158" y="1"/>
                    <a:pt x="0" y="158"/>
                    <a:pt x="0" y="379"/>
                  </a:cubicBezTo>
                  <a:cubicBezTo>
                    <a:pt x="0" y="568"/>
                    <a:pt x="158" y="725"/>
                    <a:pt x="347" y="725"/>
                  </a:cubicBezTo>
                  <a:cubicBezTo>
                    <a:pt x="946" y="725"/>
                    <a:pt x="1418" y="1229"/>
                    <a:pt x="1418" y="1828"/>
                  </a:cubicBezTo>
                  <a:lnTo>
                    <a:pt x="1418" y="3687"/>
                  </a:lnTo>
                  <a:cubicBezTo>
                    <a:pt x="1544" y="3624"/>
                    <a:pt x="1670" y="3592"/>
                    <a:pt x="1765" y="3592"/>
                  </a:cubicBezTo>
                  <a:cubicBezTo>
                    <a:pt x="1891" y="3592"/>
                    <a:pt x="2017" y="3624"/>
                    <a:pt x="2143" y="3687"/>
                  </a:cubicBezTo>
                  <a:lnTo>
                    <a:pt x="2143" y="1828"/>
                  </a:lnTo>
                  <a:cubicBezTo>
                    <a:pt x="2143" y="1229"/>
                    <a:pt x="2615" y="725"/>
                    <a:pt x="3182" y="725"/>
                  </a:cubicBezTo>
                  <a:cubicBezTo>
                    <a:pt x="3403" y="725"/>
                    <a:pt x="3561" y="568"/>
                    <a:pt x="3561" y="379"/>
                  </a:cubicBezTo>
                  <a:cubicBezTo>
                    <a:pt x="3561" y="158"/>
                    <a:pt x="3403" y="1"/>
                    <a:pt x="3182" y="1"/>
                  </a:cubicBezTo>
                  <a:cubicBezTo>
                    <a:pt x="2615" y="1"/>
                    <a:pt x="2080" y="284"/>
                    <a:pt x="1765" y="725"/>
                  </a:cubicBezTo>
                  <a:cubicBezTo>
                    <a:pt x="1450" y="284"/>
                    <a:pt x="946" y="1"/>
                    <a:pt x="34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17"/>
            <p:cNvSpPr/>
            <p:nvPr/>
          </p:nvSpPr>
          <p:spPr>
            <a:xfrm>
              <a:off x="-20024300" y="4085775"/>
              <a:ext cx="132350" cy="125250"/>
            </a:xfrm>
            <a:custGeom>
              <a:avLst/>
              <a:gdLst/>
              <a:ahLst/>
              <a:cxnLst/>
              <a:rect l="l" t="t" r="r" b="b"/>
              <a:pathLst>
                <a:path w="5294" h="5010" extrusionOk="0">
                  <a:moveTo>
                    <a:pt x="2741" y="2175"/>
                  </a:moveTo>
                  <a:cubicBezTo>
                    <a:pt x="2930" y="2175"/>
                    <a:pt x="3119" y="2332"/>
                    <a:pt x="3119" y="2521"/>
                  </a:cubicBezTo>
                  <a:cubicBezTo>
                    <a:pt x="3119" y="2710"/>
                    <a:pt x="2930" y="2868"/>
                    <a:pt x="2741" y="2868"/>
                  </a:cubicBezTo>
                  <a:cubicBezTo>
                    <a:pt x="2552" y="2868"/>
                    <a:pt x="2395" y="2710"/>
                    <a:pt x="2395" y="2521"/>
                  </a:cubicBezTo>
                  <a:cubicBezTo>
                    <a:pt x="2395" y="2332"/>
                    <a:pt x="2552" y="2175"/>
                    <a:pt x="2741" y="2175"/>
                  </a:cubicBezTo>
                  <a:close/>
                  <a:moveTo>
                    <a:pt x="1985" y="3592"/>
                  </a:moveTo>
                  <a:cubicBezTo>
                    <a:pt x="2206" y="3592"/>
                    <a:pt x="2363" y="3750"/>
                    <a:pt x="2363" y="3939"/>
                  </a:cubicBezTo>
                  <a:cubicBezTo>
                    <a:pt x="2395" y="4128"/>
                    <a:pt x="2206" y="4285"/>
                    <a:pt x="1985" y="4285"/>
                  </a:cubicBezTo>
                  <a:cubicBezTo>
                    <a:pt x="1796" y="4285"/>
                    <a:pt x="1639" y="4128"/>
                    <a:pt x="1639" y="3939"/>
                  </a:cubicBezTo>
                  <a:cubicBezTo>
                    <a:pt x="1639" y="3750"/>
                    <a:pt x="1796" y="3592"/>
                    <a:pt x="1985" y="3592"/>
                  </a:cubicBezTo>
                  <a:close/>
                  <a:moveTo>
                    <a:pt x="4915" y="1"/>
                  </a:moveTo>
                  <a:cubicBezTo>
                    <a:pt x="2710" y="1"/>
                    <a:pt x="820" y="1355"/>
                    <a:pt x="0" y="3246"/>
                  </a:cubicBezTo>
                  <a:cubicBezTo>
                    <a:pt x="158" y="3435"/>
                    <a:pt x="252" y="3655"/>
                    <a:pt x="252" y="3939"/>
                  </a:cubicBezTo>
                  <a:lnTo>
                    <a:pt x="252" y="5010"/>
                  </a:lnTo>
                  <a:lnTo>
                    <a:pt x="2899" y="5010"/>
                  </a:lnTo>
                  <a:cubicBezTo>
                    <a:pt x="3340" y="5010"/>
                    <a:pt x="3718" y="4695"/>
                    <a:pt x="3812" y="4254"/>
                  </a:cubicBezTo>
                  <a:cubicBezTo>
                    <a:pt x="4632" y="4096"/>
                    <a:pt x="5293" y="3403"/>
                    <a:pt x="5293" y="2490"/>
                  </a:cubicBezTo>
                  <a:lnTo>
                    <a:pt x="5293" y="347"/>
                  </a:lnTo>
                  <a:cubicBezTo>
                    <a:pt x="5262" y="158"/>
                    <a:pt x="5104" y="1"/>
                    <a:pt x="491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17"/>
            <p:cNvSpPr/>
            <p:nvPr/>
          </p:nvSpPr>
          <p:spPr>
            <a:xfrm>
              <a:off x="-19983350" y="4263775"/>
              <a:ext cx="18925" cy="18150"/>
            </a:xfrm>
            <a:custGeom>
              <a:avLst/>
              <a:gdLst/>
              <a:ahLst/>
              <a:cxnLst/>
              <a:rect l="l" t="t" r="r" b="b"/>
              <a:pathLst>
                <a:path w="757" h="726" extrusionOk="0">
                  <a:moveTo>
                    <a:pt x="347" y="1"/>
                  </a:moveTo>
                  <a:cubicBezTo>
                    <a:pt x="158" y="1"/>
                    <a:pt x="1" y="158"/>
                    <a:pt x="1" y="347"/>
                  </a:cubicBezTo>
                  <a:cubicBezTo>
                    <a:pt x="1" y="568"/>
                    <a:pt x="158" y="725"/>
                    <a:pt x="347" y="725"/>
                  </a:cubicBezTo>
                  <a:cubicBezTo>
                    <a:pt x="568" y="725"/>
                    <a:pt x="725" y="568"/>
                    <a:pt x="725" y="347"/>
                  </a:cubicBezTo>
                  <a:cubicBezTo>
                    <a:pt x="757" y="221"/>
                    <a:pt x="568" y="1"/>
                    <a:pt x="34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17"/>
            <p:cNvSpPr/>
            <p:nvPr/>
          </p:nvSpPr>
          <p:spPr>
            <a:xfrm>
              <a:off x="-20035325" y="4228350"/>
              <a:ext cx="125250" cy="143350"/>
            </a:xfrm>
            <a:custGeom>
              <a:avLst/>
              <a:gdLst/>
              <a:ahLst/>
              <a:cxnLst/>
              <a:rect l="l" t="t" r="r" b="b"/>
              <a:pathLst>
                <a:path w="5010" h="5734" extrusionOk="0">
                  <a:moveTo>
                    <a:pt x="2426" y="756"/>
                  </a:moveTo>
                  <a:cubicBezTo>
                    <a:pt x="3025" y="756"/>
                    <a:pt x="3497" y="1229"/>
                    <a:pt x="3497" y="1827"/>
                  </a:cubicBezTo>
                  <a:cubicBezTo>
                    <a:pt x="3560" y="2363"/>
                    <a:pt x="3025" y="2899"/>
                    <a:pt x="2426" y="2899"/>
                  </a:cubicBezTo>
                  <a:cubicBezTo>
                    <a:pt x="1859" y="2899"/>
                    <a:pt x="1387" y="2426"/>
                    <a:pt x="1387" y="1827"/>
                  </a:cubicBezTo>
                  <a:cubicBezTo>
                    <a:pt x="1387" y="1229"/>
                    <a:pt x="1859" y="756"/>
                    <a:pt x="2426" y="756"/>
                  </a:cubicBezTo>
                  <a:close/>
                  <a:moveTo>
                    <a:pt x="693" y="0"/>
                  </a:moveTo>
                  <a:lnTo>
                    <a:pt x="693" y="2489"/>
                  </a:lnTo>
                  <a:cubicBezTo>
                    <a:pt x="693" y="2962"/>
                    <a:pt x="378" y="3371"/>
                    <a:pt x="0" y="3529"/>
                  </a:cubicBezTo>
                  <a:lnTo>
                    <a:pt x="0" y="4663"/>
                  </a:lnTo>
                  <a:cubicBezTo>
                    <a:pt x="0" y="5261"/>
                    <a:pt x="473" y="5734"/>
                    <a:pt x="1071" y="5734"/>
                  </a:cubicBezTo>
                  <a:cubicBezTo>
                    <a:pt x="1639" y="5734"/>
                    <a:pt x="2111" y="5261"/>
                    <a:pt x="2111" y="4663"/>
                  </a:cubicBezTo>
                  <a:cubicBezTo>
                    <a:pt x="2111" y="4474"/>
                    <a:pt x="2269" y="4316"/>
                    <a:pt x="2489" y="4316"/>
                  </a:cubicBezTo>
                  <a:cubicBezTo>
                    <a:pt x="3182" y="4316"/>
                    <a:pt x="3812" y="4033"/>
                    <a:pt x="4285" y="3529"/>
                  </a:cubicBezTo>
                  <a:cubicBezTo>
                    <a:pt x="4758" y="2993"/>
                    <a:pt x="5010" y="2331"/>
                    <a:pt x="4947" y="1670"/>
                  </a:cubicBezTo>
                  <a:cubicBezTo>
                    <a:pt x="4884" y="725"/>
                    <a:pt x="4127" y="0"/>
                    <a:pt x="321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17"/>
            <p:cNvSpPr/>
            <p:nvPr/>
          </p:nvSpPr>
          <p:spPr>
            <a:xfrm>
              <a:off x="-20054225" y="4175575"/>
              <a:ext cx="18125" cy="125250"/>
            </a:xfrm>
            <a:custGeom>
              <a:avLst/>
              <a:gdLst/>
              <a:ahLst/>
              <a:cxnLst/>
              <a:rect l="l" t="t" r="r" b="b"/>
              <a:pathLst>
                <a:path w="725" h="5010" extrusionOk="0">
                  <a:moveTo>
                    <a:pt x="347" y="0"/>
                  </a:moveTo>
                  <a:cubicBezTo>
                    <a:pt x="158" y="0"/>
                    <a:pt x="0" y="158"/>
                    <a:pt x="0" y="347"/>
                  </a:cubicBezTo>
                  <a:lnTo>
                    <a:pt x="0" y="4632"/>
                  </a:lnTo>
                  <a:cubicBezTo>
                    <a:pt x="0" y="4852"/>
                    <a:pt x="158" y="5010"/>
                    <a:pt x="347" y="5010"/>
                  </a:cubicBezTo>
                  <a:cubicBezTo>
                    <a:pt x="567" y="5010"/>
                    <a:pt x="725" y="4852"/>
                    <a:pt x="725" y="4632"/>
                  </a:cubicBezTo>
                  <a:lnTo>
                    <a:pt x="725" y="347"/>
                  </a:lnTo>
                  <a:cubicBezTo>
                    <a:pt x="725" y="158"/>
                    <a:pt x="567" y="0"/>
                    <a:pt x="34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17"/>
            <p:cNvSpPr/>
            <p:nvPr/>
          </p:nvSpPr>
          <p:spPr>
            <a:xfrm>
              <a:off x="-20197575" y="4085775"/>
              <a:ext cx="132350" cy="125250"/>
            </a:xfrm>
            <a:custGeom>
              <a:avLst/>
              <a:gdLst/>
              <a:ahLst/>
              <a:cxnLst/>
              <a:rect l="l" t="t" r="r" b="b"/>
              <a:pathLst>
                <a:path w="5294" h="5010" extrusionOk="0">
                  <a:moveTo>
                    <a:pt x="2521" y="2175"/>
                  </a:moveTo>
                  <a:cubicBezTo>
                    <a:pt x="2710" y="2175"/>
                    <a:pt x="2867" y="2332"/>
                    <a:pt x="2867" y="2521"/>
                  </a:cubicBezTo>
                  <a:cubicBezTo>
                    <a:pt x="2867" y="2710"/>
                    <a:pt x="2710" y="2868"/>
                    <a:pt x="2521" y="2868"/>
                  </a:cubicBezTo>
                  <a:cubicBezTo>
                    <a:pt x="2300" y="2868"/>
                    <a:pt x="2143" y="2710"/>
                    <a:pt x="2143" y="2521"/>
                  </a:cubicBezTo>
                  <a:cubicBezTo>
                    <a:pt x="2174" y="2332"/>
                    <a:pt x="2300" y="2175"/>
                    <a:pt x="2521" y="2175"/>
                  </a:cubicBezTo>
                  <a:close/>
                  <a:moveTo>
                    <a:pt x="3245" y="3592"/>
                  </a:moveTo>
                  <a:cubicBezTo>
                    <a:pt x="3466" y="3592"/>
                    <a:pt x="3623" y="3750"/>
                    <a:pt x="3623" y="3939"/>
                  </a:cubicBezTo>
                  <a:cubicBezTo>
                    <a:pt x="3623" y="4128"/>
                    <a:pt x="3466" y="4285"/>
                    <a:pt x="3245" y="4285"/>
                  </a:cubicBezTo>
                  <a:cubicBezTo>
                    <a:pt x="3056" y="4285"/>
                    <a:pt x="2899" y="4128"/>
                    <a:pt x="2899" y="3939"/>
                  </a:cubicBezTo>
                  <a:cubicBezTo>
                    <a:pt x="2867" y="3750"/>
                    <a:pt x="3056" y="3592"/>
                    <a:pt x="3245" y="3592"/>
                  </a:cubicBezTo>
                  <a:close/>
                  <a:moveTo>
                    <a:pt x="378" y="1"/>
                  </a:moveTo>
                  <a:cubicBezTo>
                    <a:pt x="189" y="1"/>
                    <a:pt x="32" y="158"/>
                    <a:pt x="32" y="347"/>
                  </a:cubicBezTo>
                  <a:lnTo>
                    <a:pt x="32" y="2490"/>
                  </a:lnTo>
                  <a:cubicBezTo>
                    <a:pt x="0" y="3403"/>
                    <a:pt x="662" y="4096"/>
                    <a:pt x="1481" y="4254"/>
                  </a:cubicBezTo>
                  <a:cubicBezTo>
                    <a:pt x="1576" y="4695"/>
                    <a:pt x="1954" y="5010"/>
                    <a:pt x="2395" y="5010"/>
                  </a:cubicBezTo>
                  <a:lnTo>
                    <a:pt x="5041" y="5010"/>
                  </a:lnTo>
                  <a:lnTo>
                    <a:pt x="5041" y="3939"/>
                  </a:lnTo>
                  <a:cubicBezTo>
                    <a:pt x="5041" y="3655"/>
                    <a:pt x="5136" y="3435"/>
                    <a:pt x="5293" y="3246"/>
                  </a:cubicBezTo>
                  <a:cubicBezTo>
                    <a:pt x="4474" y="1355"/>
                    <a:pt x="2584" y="1"/>
                    <a:pt x="37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17"/>
            <p:cNvSpPr/>
            <p:nvPr/>
          </p:nvSpPr>
          <p:spPr>
            <a:xfrm>
              <a:off x="-20179475" y="4229925"/>
              <a:ext cx="125275" cy="142575"/>
            </a:xfrm>
            <a:custGeom>
              <a:avLst/>
              <a:gdLst/>
              <a:ahLst/>
              <a:cxnLst/>
              <a:rect l="l" t="t" r="r" b="b"/>
              <a:pathLst>
                <a:path w="5011" h="5703" extrusionOk="0">
                  <a:moveTo>
                    <a:pt x="2521" y="693"/>
                  </a:moveTo>
                  <a:cubicBezTo>
                    <a:pt x="3120" y="693"/>
                    <a:pt x="3592" y="1166"/>
                    <a:pt x="3592" y="1764"/>
                  </a:cubicBezTo>
                  <a:cubicBezTo>
                    <a:pt x="3592" y="2300"/>
                    <a:pt x="3120" y="2836"/>
                    <a:pt x="2521" y="2836"/>
                  </a:cubicBezTo>
                  <a:cubicBezTo>
                    <a:pt x="1954" y="2836"/>
                    <a:pt x="1482" y="2363"/>
                    <a:pt x="1482" y="1764"/>
                  </a:cubicBezTo>
                  <a:cubicBezTo>
                    <a:pt x="1482" y="1166"/>
                    <a:pt x="1954" y="693"/>
                    <a:pt x="2521" y="693"/>
                  </a:cubicBezTo>
                  <a:close/>
                  <a:moveTo>
                    <a:pt x="1797" y="0"/>
                  </a:moveTo>
                  <a:cubicBezTo>
                    <a:pt x="883" y="0"/>
                    <a:pt x="95" y="693"/>
                    <a:pt x="64" y="1638"/>
                  </a:cubicBezTo>
                  <a:cubicBezTo>
                    <a:pt x="1" y="2363"/>
                    <a:pt x="253" y="2962"/>
                    <a:pt x="726" y="3497"/>
                  </a:cubicBezTo>
                  <a:cubicBezTo>
                    <a:pt x="1198" y="4001"/>
                    <a:pt x="1828" y="4285"/>
                    <a:pt x="2521" y="4285"/>
                  </a:cubicBezTo>
                  <a:cubicBezTo>
                    <a:pt x="2742" y="4285"/>
                    <a:pt x="2899" y="4442"/>
                    <a:pt x="2899" y="4631"/>
                  </a:cubicBezTo>
                  <a:cubicBezTo>
                    <a:pt x="2899" y="5230"/>
                    <a:pt x="3372" y="5702"/>
                    <a:pt x="3939" y="5702"/>
                  </a:cubicBezTo>
                  <a:cubicBezTo>
                    <a:pt x="4538" y="5702"/>
                    <a:pt x="5010" y="5230"/>
                    <a:pt x="5010" y="4631"/>
                  </a:cubicBezTo>
                  <a:lnTo>
                    <a:pt x="5010" y="3497"/>
                  </a:lnTo>
                  <a:cubicBezTo>
                    <a:pt x="4601" y="3340"/>
                    <a:pt x="4317" y="2899"/>
                    <a:pt x="4317" y="2458"/>
                  </a:cubicBezTo>
                  <a:lnTo>
                    <a:pt x="431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17"/>
            <p:cNvSpPr/>
            <p:nvPr/>
          </p:nvSpPr>
          <p:spPr>
            <a:xfrm>
              <a:off x="-20125125" y="4263775"/>
              <a:ext cx="18150" cy="18150"/>
            </a:xfrm>
            <a:custGeom>
              <a:avLst/>
              <a:gdLst/>
              <a:ahLst/>
              <a:cxnLst/>
              <a:rect l="l" t="t" r="r" b="b"/>
              <a:pathLst>
                <a:path w="726" h="726" extrusionOk="0">
                  <a:moveTo>
                    <a:pt x="347" y="1"/>
                  </a:moveTo>
                  <a:cubicBezTo>
                    <a:pt x="158" y="1"/>
                    <a:pt x="1" y="158"/>
                    <a:pt x="1" y="347"/>
                  </a:cubicBezTo>
                  <a:cubicBezTo>
                    <a:pt x="1" y="568"/>
                    <a:pt x="158" y="725"/>
                    <a:pt x="347" y="725"/>
                  </a:cubicBezTo>
                  <a:cubicBezTo>
                    <a:pt x="568" y="725"/>
                    <a:pt x="725" y="568"/>
                    <a:pt x="725" y="347"/>
                  </a:cubicBezTo>
                  <a:cubicBezTo>
                    <a:pt x="725" y="221"/>
                    <a:pt x="568" y="1"/>
                    <a:pt x="34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9" name="Google Shape;199;p17"/>
          <p:cNvGrpSpPr/>
          <p:nvPr/>
        </p:nvGrpSpPr>
        <p:grpSpPr>
          <a:xfrm>
            <a:off x="4101400" y="3097090"/>
            <a:ext cx="549274" cy="572736"/>
            <a:chOff x="-21322300" y="4077125"/>
            <a:chExt cx="307200" cy="285925"/>
          </a:xfrm>
        </p:grpSpPr>
        <p:sp>
          <p:nvSpPr>
            <p:cNvPr id="200" name="Google Shape;200;p17"/>
            <p:cNvSpPr/>
            <p:nvPr/>
          </p:nvSpPr>
          <p:spPr>
            <a:xfrm>
              <a:off x="-21177375" y="4077125"/>
              <a:ext cx="17350" cy="52800"/>
            </a:xfrm>
            <a:custGeom>
              <a:avLst/>
              <a:gdLst/>
              <a:ahLst/>
              <a:cxnLst/>
              <a:rect l="l" t="t" r="r" b="b"/>
              <a:pathLst>
                <a:path w="694" h="2112" extrusionOk="0">
                  <a:moveTo>
                    <a:pt x="347" y="0"/>
                  </a:moveTo>
                  <a:cubicBezTo>
                    <a:pt x="158" y="0"/>
                    <a:pt x="0" y="158"/>
                    <a:pt x="0" y="347"/>
                  </a:cubicBezTo>
                  <a:lnTo>
                    <a:pt x="0" y="1764"/>
                  </a:lnTo>
                  <a:cubicBezTo>
                    <a:pt x="0" y="1953"/>
                    <a:pt x="158" y="2111"/>
                    <a:pt x="347" y="2111"/>
                  </a:cubicBezTo>
                  <a:cubicBezTo>
                    <a:pt x="536" y="2111"/>
                    <a:pt x="693" y="1953"/>
                    <a:pt x="693" y="1764"/>
                  </a:cubicBezTo>
                  <a:lnTo>
                    <a:pt x="693" y="347"/>
                  </a:lnTo>
                  <a:cubicBezTo>
                    <a:pt x="693" y="158"/>
                    <a:pt x="536" y="0"/>
                    <a:pt x="347" y="0"/>
                  </a:cubicBezTo>
                  <a:close/>
                </a:path>
              </a:pathLst>
            </a:custGeom>
            <a:solidFill>
              <a:srgbClr val="445D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17"/>
            <p:cNvSpPr/>
            <p:nvPr/>
          </p:nvSpPr>
          <p:spPr>
            <a:xfrm>
              <a:off x="-21279775" y="4117475"/>
              <a:ext cx="46500" cy="44525"/>
            </a:xfrm>
            <a:custGeom>
              <a:avLst/>
              <a:gdLst/>
              <a:ahLst/>
              <a:cxnLst/>
              <a:rect l="l" t="t" r="r" b="b"/>
              <a:pathLst>
                <a:path w="1860" h="1781" extrusionOk="0">
                  <a:moveTo>
                    <a:pt x="410" y="1"/>
                  </a:moveTo>
                  <a:cubicBezTo>
                    <a:pt x="323" y="1"/>
                    <a:pt x="237" y="40"/>
                    <a:pt x="158" y="119"/>
                  </a:cubicBezTo>
                  <a:cubicBezTo>
                    <a:pt x="0" y="276"/>
                    <a:pt x="0" y="466"/>
                    <a:pt x="158" y="623"/>
                  </a:cubicBezTo>
                  <a:lnTo>
                    <a:pt x="1166" y="1663"/>
                  </a:lnTo>
                  <a:cubicBezTo>
                    <a:pt x="1261" y="1741"/>
                    <a:pt x="1355" y="1781"/>
                    <a:pt x="1446" y="1781"/>
                  </a:cubicBezTo>
                  <a:cubicBezTo>
                    <a:pt x="1536" y="1781"/>
                    <a:pt x="1623" y="1741"/>
                    <a:pt x="1702" y="1663"/>
                  </a:cubicBezTo>
                  <a:cubicBezTo>
                    <a:pt x="1859" y="1505"/>
                    <a:pt x="1859" y="1285"/>
                    <a:pt x="1702" y="1127"/>
                  </a:cubicBezTo>
                  <a:lnTo>
                    <a:pt x="662" y="119"/>
                  </a:lnTo>
                  <a:cubicBezTo>
                    <a:pt x="583" y="40"/>
                    <a:pt x="497" y="1"/>
                    <a:pt x="410" y="1"/>
                  </a:cubicBezTo>
                  <a:close/>
                </a:path>
              </a:pathLst>
            </a:custGeom>
            <a:solidFill>
              <a:srgbClr val="445D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17"/>
            <p:cNvSpPr/>
            <p:nvPr/>
          </p:nvSpPr>
          <p:spPr>
            <a:xfrm>
              <a:off x="-21103350" y="4117475"/>
              <a:ext cx="45700" cy="44525"/>
            </a:xfrm>
            <a:custGeom>
              <a:avLst/>
              <a:gdLst/>
              <a:ahLst/>
              <a:cxnLst/>
              <a:rect l="l" t="t" r="r" b="b"/>
              <a:pathLst>
                <a:path w="1828" h="1781" extrusionOk="0">
                  <a:moveTo>
                    <a:pt x="1418" y="1"/>
                  </a:moveTo>
                  <a:cubicBezTo>
                    <a:pt x="1332" y="1"/>
                    <a:pt x="1245" y="40"/>
                    <a:pt x="1166" y="119"/>
                  </a:cubicBezTo>
                  <a:lnTo>
                    <a:pt x="158" y="1127"/>
                  </a:lnTo>
                  <a:cubicBezTo>
                    <a:pt x="1" y="1285"/>
                    <a:pt x="1" y="1474"/>
                    <a:pt x="158" y="1663"/>
                  </a:cubicBezTo>
                  <a:cubicBezTo>
                    <a:pt x="237" y="1741"/>
                    <a:pt x="331" y="1781"/>
                    <a:pt x="422" y="1781"/>
                  </a:cubicBezTo>
                  <a:cubicBezTo>
                    <a:pt x="513" y="1781"/>
                    <a:pt x="599" y="1741"/>
                    <a:pt x="662" y="1663"/>
                  </a:cubicBezTo>
                  <a:lnTo>
                    <a:pt x="1670" y="623"/>
                  </a:lnTo>
                  <a:cubicBezTo>
                    <a:pt x="1828" y="466"/>
                    <a:pt x="1828" y="276"/>
                    <a:pt x="1670" y="119"/>
                  </a:cubicBezTo>
                  <a:cubicBezTo>
                    <a:pt x="1592" y="40"/>
                    <a:pt x="1505" y="1"/>
                    <a:pt x="1418" y="1"/>
                  </a:cubicBezTo>
                  <a:close/>
                </a:path>
              </a:pathLst>
            </a:custGeom>
            <a:solidFill>
              <a:srgbClr val="445D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17"/>
            <p:cNvSpPr/>
            <p:nvPr/>
          </p:nvSpPr>
          <p:spPr>
            <a:xfrm>
              <a:off x="-21137225" y="4103750"/>
              <a:ext cx="27600" cy="34975"/>
            </a:xfrm>
            <a:custGeom>
              <a:avLst/>
              <a:gdLst/>
              <a:ahLst/>
              <a:cxnLst/>
              <a:rect l="l" t="t" r="r" b="b"/>
              <a:pathLst>
                <a:path w="1104" h="1399" extrusionOk="0">
                  <a:moveTo>
                    <a:pt x="670" y="1"/>
                  </a:moveTo>
                  <a:cubicBezTo>
                    <a:pt x="536" y="1"/>
                    <a:pt x="417" y="89"/>
                    <a:pt x="347" y="227"/>
                  </a:cubicBezTo>
                  <a:lnTo>
                    <a:pt x="95" y="888"/>
                  </a:lnTo>
                  <a:cubicBezTo>
                    <a:pt x="1" y="1109"/>
                    <a:pt x="127" y="1298"/>
                    <a:pt x="284" y="1361"/>
                  </a:cubicBezTo>
                  <a:cubicBezTo>
                    <a:pt x="335" y="1386"/>
                    <a:pt x="386" y="1398"/>
                    <a:pt x="435" y="1398"/>
                  </a:cubicBezTo>
                  <a:cubicBezTo>
                    <a:pt x="568" y="1398"/>
                    <a:pt x="688" y="1310"/>
                    <a:pt x="757" y="1172"/>
                  </a:cubicBezTo>
                  <a:lnTo>
                    <a:pt x="1041" y="510"/>
                  </a:lnTo>
                  <a:cubicBezTo>
                    <a:pt x="1104" y="321"/>
                    <a:pt x="1041" y="101"/>
                    <a:pt x="820" y="38"/>
                  </a:cubicBezTo>
                  <a:cubicBezTo>
                    <a:pt x="769" y="13"/>
                    <a:pt x="719" y="1"/>
                    <a:pt x="670" y="1"/>
                  </a:cubicBezTo>
                  <a:close/>
                </a:path>
              </a:pathLst>
            </a:custGeom>
            <a:solidFill>
              <a:srgbClr val="445D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17"/>
            <p:cNvSpPr/>
            <p:nvPr/>
          </p:nvSpPr>
          <p:spPr>
            <a:xfrm>
              <a:off x="-21227800" y="4103750"/>
              <a:ext cx="27600" cy="34975"/>
            </a:xfrm>
            <a:custGeom>
              <a:avLst/>
              <a:gdLst/>
              <a:ahLst/>
              <a:cxnLst/>
              <a:rect l="l" t="t" r="r" b="b"/>
              <a:pathLst>
                <a:path w="1104" h="1399" extrusionOk="0">
                  <a:moveTo>
                    <a:pt x="434" y="1"/>
                  </a:moveTo>
                  <a:cubicBezTo>
                    <a:pt x="386" y="1"/>
                    <a:pt x="335" y="13"/>
                    <a:pt x="284" y="38"/>
                  </a:cubicBezTo>
                  <a:cubicBezTo>
                    <a:pt x="95" y="101"/>
                    <a:pt x="1" y="321"/>
                    <a:pt x="95" y="510"/>
                  </a:cubicBezTo>
                  <a:lnTo>
                    <a:pt x="347" y="1172"/>
                  </a:lnTo>
                  <a:cubicBezTo>
                    <a:pt x="417" y="1310"/>
                    <a:pt x="536" y="1398"/>
                    <a:pt x="670" y="1398"/>
                  </a:cubicBezTo>
                  <a:cubicBezTo>
                    <a:pt x="719" y="1398"/>
                    <a:pt x="769" y="1386"/>
                    <a:pt x="820" y="1361"/>
                  </a:cubicBezTo>
                  <a:cubicBezTo>
                    <a:pt x="1040" y="1298"/>
                    <a:pt x="1103" y="1109"/>
                    <a:pt x="1040" y="888"/>
                  </a:cubicBezTo>
                  <a:lnTo>
                    <a:pt x="757" y="227"/>
                  </a:lnTo>
                  <a:cubicBezTo>
                    <a:pt x="688" y="89"/>
                    <a:pt x="568" y="1"/>
                    <a:pt x="434" y="1"/>
                  </a:cubicBezTo>
                  <a:close/>
                </a:path>
              </a:pathLst>
            </a:custGeom>
            <a:solidFill>
              <a:srgbClr val="445D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17"/>
            <p:cNvSpPr/>
            <p:nvPr/>
          </p:nvSpPr>
          <p:spPr>
            <a:xfrm>
              <a:off x="-21319950" y="4219675"/>
              <a:ext cx="53600" cy="18150"/>
            </a:xfrm>
            <a:custGeom>
              <a:avLst/>
              <a:gdLst/>
              <a:ahLst/>
              <a:cxnLst/>
              <a:rect l="l" t="t" r="r" b="b"/>
              <a:pathLst>
                <a:path w="2144" h="726" extrusionOk="0">
                  <a:moveTo>
                    <a:pt x="347" y="1"/>
                  </a:moveTo>
                  <a:cubicBezTo>
                    <a:pt x="158" y="1"/>
                    <a:pt x="1" y="158"/>
                    <a:pt x="1" y="347"/>
                  </a:cubicBezTo>
                  <a:cubicBezTo>
                    <a:pt x="1" y="568"/>
                    <a:pt x="158" y="725"/>
                    <a:pt x="347" y="725"/>
                  </a:cubicBezTo>
                  <a:lnTo>
                    <a:pt x="1797" y="725"/>
                  </a:lnTo>
                  <a:cubicBezTo>
                    <a:pt x="1986" y="725"/>
                    <a:pt x="2143" y="568"/>
                    <a:pt x="2143" y="347"/>
                  </a:cubicBezTo>
                  <a:cubicBezTo>
                    <a:pt x="2143" y="158"/>
                    <a:pt x="1986" y="1"/>
                    <a:pt x="1797" y="1"/>
                  </a:cubicBezTo>
                  <a:close/>
                </a:path>
              </a:pathLst>
            </a:custGeom>
            <a:solidFill>
              <a:srgbClr val="445D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17"/>
            <p:cNvSpPr/>
            <p:nvPr/>
          </p:nvSpPr>
          <p:spPr>
            <a:xfrm>
              <a:off x="-21070275" y="4219675"/>
              <a:ext cx="54375" cy="18150"/>
            </a:xfrm>
            <a:custGeom>
              <a:avLst/>
              <a:gdLst/>
              <a:ahLst/>
              <a:cxnLst/>
              <a:rect l="l" t="t" r="r" b="b"/>
              <a:pathLst>
                <a:path w="2175" h="726" extrusionOk="0">
                  <a:moveTo>
                    <a:pt x="347" y="1"/>
                  </a:moveTo>
                  <a:cubicBezTo>
                    <a:pt x="158" y="1"/>
                    <a:pt x="1" y="158"/>
                    <a:pt x="1" y="347"/>
                  </a:cubicBezTo>
                  <a:cubicBezTo>
                    <a:pt x="1" y="568"/>
                    <a:pt x="158" y="725"/>
                    <a:pt x="347" y="725"/>
                  </a:cubicBezTo>
                  <a:lnTo>
                    <a:pt x="1828" y="725"/>
                  </a:lnTo>
                  <a:cubicBezTo>
                    <a:pt x="2017" y="725"/>
                    <a:pt x="2175" y="568"/>
                    <a:pt x="2175" y="347"/>
                  </a:cubicBezTo>
                  <a:cubicBezTo>
                    <a:pt x="2175" y="158"/>
                    <a:pt x="2017" y="1"/>
                    <a:pt x="1828" y="1"/>
                  </a:cubicBezTo>
                  <a:close/>
                </a:path>
              </a:pathLst>
            </a:custGeom>
            <a:solidFill>
              <a:srgbClr val="445D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17"/>
            <p:cNvSpPr/>
            <p:nvPr/>
          </p:nvSpPr>
          <p:spPr>
            <a:xfrm>
              <a:off x="-21078925" y="4171825"/>
              <a:ext cx="37025" cy="25175"/>
            </a:xfrm>
            <a:custGeom>
              <a:avLst/>
              <a:gdLst/>
              <a:ahLst/>
              <a:cxnLst/>
              <a:rect l="l" t="t" r="r" b="b"/>
              <a:pathLst>
                <a:path w="1481" h="1007" extrusionOk="0">
                  <a:moveTo>
                    <a:pt x="1086" y="1"/>
                  </a:moveTo>
                  <a:cubicBezTo>
                    <a:pt x="1040" y="1"/>
                    <a:pt x="993" y="9"/>
                    <a:pt x="945" y="24"/>
                  </a:cubicBezTo>
                  <a:lnTo>
                    <a:pt x="284" y="308"/>
                  </a:lnTo>
                  <a:cubicBezTo>
                    <a:pt x="63" y="371"/>
                    <a:pt x="0" y="623"/>
                    <a:pt x="63" y="780"/>
                  </a:cubicBezTo>
                  <a:cubicBezTo>
                    <a:pt x="132" y="919"/>
                    <a:pt x="252" y="1006"/>
                    <a:pt x="386" y="1006"/>
                  </a:cubicBezTo>
                  <a:cubicBezTo>
                    <a:pt x="435" y="1006"/>
                    <a:pt x="485" y="995"/>
                    <a:pt x="536" y="969"/>
                  </a:cubicBezTo>
                  <a:lnTo>
                    <a:pt x="1229" y="686"/>
                  </a:lnTo>
                  <a:cubicBezTo>
                    <a:pt x="1418" y="623"/>
                    <a:pt x="1481" y="434"/>
                    <a:pt x="1418" y="213"/>
                  </a:cubicBezTo>
                  <a:cubicBezTo>
                    <a:pt x="1347" y="72"/>
                    <a:pt x="1223" y="1"/>
                    <a:pt x="1086" y="1"/>
                  </a:cubicBezTo>
                  <a:close/>
                </a:path>
              </a:pathLst>
            </a:custGeom>
            <a:solidFill>
              <a:srgbClr val="445D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17"/>
            <p:cNvSpPr/>
            <p:nvPr/>
          </p:nvSpPr>
          <p:spPr>
            <a:xfrm>
              <a:off x="-21294750" y="4172625"/>
              <a:ext cx="37850" cy="25150"/>
            </a:xfrm>
            <a:custGeom>
              <a:avLst/>
              <a:gdLst/>
              <a:ahLst/>
              <a:cxnLst/>
              <a:rect l="l" t="t" r="r" b="b"/>
              <a:pathLst>
                <a:path w="1514" h="1006" extrusionOk="0">
                  <a:moveTo>
                    <a:pt x="414" y="1"/>
                  </a:moveTo>
                  <a:cubicBezTo>
                    <a:pt x="263" y="1"/>
                    <a:pt x="143" y="77"/>
                    <a:pt x="95" y="244"/>
                  </a:cubicBezTo>
                  <a:cubicBezTo>
                    <a:pt x="1" y="402"/>
                    <a:pt x="127" y="622"/>
                    <a:pt x="284" y="717"/>
                  </a:cubicBezTo>
                  <a:lnTo>
                    <a:pt x="946" y="969"/>
                  </a:lnTo>
                  <a:cubicBezTo>
                    <a:pt x="997" y="994"/>
                    <a:pt x="1050" y="1006"/>
                    <a:pt x="1101" y="1006"/>
                  </a:cubicBezTo>
                  <a:cubicBezTo>
                    <a:pt x="1242" y="1006"/>
                    <a:pt x="1372" y="918"/>
                    <a:pt x="1419" y="780"/>
                  </a:cubicBezTo>
                  <a:cubicBezTo>
                    <a:pt x="1513" y="591"/>
                    <a:pt x="1419" y="402"/>
                    <a:pt x="1230" y="307"/>
                  </a:cubicBezTo>
                  <a:lnTo>
                    <a:pt x="568" y="24"/>
                  </a:lnTo>
                  <a:cubicBezTo>
                    <a:pt x="514" y="8"/>
                    <a:pt x="463" y="1"/>
                    <a:pt x="414" y="1"/>
                  </a:cubicBezTo>
                  <a:close/>
                </a:path>
              </a:pathLst>
            </a:custGeom>
            <a:solidFill>
              <a:srgbClr val="445D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17"/>
            <p:cNvSpPr/>
            <p:nvPr/>
          </p:nvSpPr>
          <p:spPr>
            <a:xfrm>
              <a:off x="-21321525" y="4328375"/>
              <a:ext cx="306425" cy="34675"/>
            </a:xfrm>
            <a:custGeom>
              <a:avLst/>
              <a:gdLst/>
              <a:ahLst/>
              <a:cxnLst/>
              <a:rect l="l" t="t" r="r" b="b"/>
              <a:pathLst>
                <a:path w="12257" h="1387" extrusionOk="0">
                  <a:moveTo>
                    <a:pt x="1844" y="0"/>
                  </a:moveTo>
                  <a:cubicBezTo>
                    <a:pt x="1403" y="0"/>
                    <a:pt x="962" y="126"/>
                    <a:pt x="568" y="378"/>
                  </a:cubicBezTo>
                  <a:cubicBezTo>
                    <a:pt x="473" y="410"/>
                    <a:pt x="379" y="504"/>
                    <a:pt x="284" y="536"/>
                  </a:cubicBezTo>
                  <a:cubicBezTo>
                    <a:pt x="95" y="630"/>
                    <a:pt x="1" y="819"/>
                    <a:pt x="95" y="1008"/>
                  </a:cubicBezTo>
                  <a:cubicBezTo>
                    <a:pt x="141" y="1147"/>
                    <a:pt x="272" y="1234"/>
                    <a:pt x="413" y="1234"/>
                  </a:cubicBezTo>
                  <a:cubicBezTo>
                    <a:pt x="464" y="1234"/>
                    <a:pt x="517" y="1223"/>
                    <a:pt x="568" y="1197"/>
                  </a:cubicBezTo>
                  <a:cubicBezTo>
                    <a:pt x="725" y="1166"/>
                    <a:pt x="883" y="1103"/>
                    <a:pt x="1009" y="1008"/>
                  </a:cubicBezTo>
                  <a:cubicBezTo>
                    <a:pt x="1261" y="835"/>
                    <a:pt x="1560" y="748"/>
                    <a:pt x="1863" y="748"/>
                  </a:cubicBezTo>
                  <a:cubicBezTo>
                    <a:pt x="2167" y="748"/>
                    <a:pt x="2474" y="835"/>
                    <a:pt x="2742" y="1008"/>
                  </a:cubicBezTo>
                  <a:cubicBezTo>
                    <a:pt x="3135" y="1260"/>
                    <a:pt x="3577" y="1386"/>
                    <a:pt x="4014" y="1386"/>
                  </a:cubicBezTo>
                  <a:cubicBezTo>
                    <a:pt x="4451" y="1386"/>
                    <a:pt x="4884" y="1260"/>
                    <a:pt x="5262" y="1008"/>
                  </a:cubicBezTo>
                  <a:cubicBezTo>
                    <a:pt x="5514" y="835"/>
                    <a:pt x="5813" y="748"/>
                    <a:pt x="6117" y="748"/>
                  </a:cubicBezTo>
                  <a:cubicBezTo>
                    <a:pt x="6420" y="748"/>
                    <a:pt x="6727" y="835"/>
                    <a:pt x="6995" y="1008"/>
                  </a:cubicBezTo>
                  <a:cubicBezTo>
                    <a:pt x="7389" y="1260"/>
                    <a:pt x="7830" y="1386"/>
                    <a:pt x="8267" y="1386"/>
                  </a:cubicBezTo>
                  <a:cubicBezTo>
                    <a:pt x="8704" y="1386"/>
                    <a:pt x="9137" y="1260"/>
                    <a:pt x="9515" y="1008"/>
                  </a:cubicBezTo>
                  <a:cubicBezTo>
                    <a:pt x="9767" y="835"/>
                    <a:pt x="10067" y="748"/>
                    <a:pt x="10374" y="748"/>
                  </a:cubicBezTo>
                  <a:cubicBezTo>
                    <a:pt x="10681" y="748"/>
                    <a:pt x="10996" y="835"/>
                    <a:pt x="11279" y="1008"/>
                  </a:cubicBezTo>
                  <a:cubicBezTo>
                    <a:pt x="11437" y="1103"/>
                    <a:pt x="11563" y="1166"/>
                    <a:pt x="11721" y="1260"/>
                  </a:cubicBezTo>
                  <a:cubicBezTo>
                    <a:pt x="11766" y="1276"/>
                    <a:pt x="11812" y="1284"/>
                    <a:pt x="11857" y="1284"/>
                  </a:cubicBezTo>
                  <a:cubicBezTo>
                    <a:pt x="11996" y="1284"/>
                    <a:pt x="12122" y="1207"/>
                    <a:pt x="12193" y="1040"/>
                  </a:cubicBezTo>
                  <a:cubicBezTo>
                    <a:pt x="12256" y="819"/>
                    <a:pt x="12193" y="567"/>
                    <a:pt x="11973" y="536"/>
                  </a:cubicBezTo>
                  <a:cubicBezTo>
                    <a:pt x="11878" y="504"/>
                    <a:pt x="11784" y="473"/>
                    <a:pt x="11658" y="378"/>
                  </a:cubicBezTo>
                  <a:cubicBezTo>
                    <a:pt x="11264" y="126"/>
                    <a:pt x="10823" y="0"/>
                    <a:pt x="10382" y="0"/>
                  </a:cubicBezTo>
                  <a:cubicBezTo>
                    <a:pt x="9941" y="0"/>
                    <a:pt x="9499" y="126"/>
                    <a:pt x="9106" y="378"/>
                  </a:cubicBezTo>
                  <a:cubicBezTo>
                    <a:pt x="8854" y="552"/>
                    <a:pt x="8546" y="638"/>
                    <a:pt x="8239" y="638"/>
                  </a:cubicBezTo>
                  <a:cubicBezTo>
                    <a:pt x="7932" y="638"/>
                    <a:pt x="7625" y="552"/>
                    <a:pt x="7373" y="378"/>
                  </a:cubicBezTo>
                  <a:cubicBezTo>
                    <a:pt x="6979" y="126"/>
                    <a:pt x="6538" y="0"/>
                    <a:pt x="6101" y="0"/>
                  </a:cubicBezTo>
                  <a:cubicBezTo>
                    <a:pt x="5664" y="0"/>
                    <a:pt x="5231" y="126"/>
                    <a:pt x="4852" y="378"/>
                  </a:cubicBezTo>
                  <a:cubicBezTo>
                    <a:pt x="4600" y="552"/>
                    <a:pt x="4293" y="638"/>
                    <a:pt x="3986" y="638"/>
                  </a:cubicBezTo>
                  <a:cubicBezTo>
                    <a:pt x="3679" y="638"/>
                    <a:pt x="3372" y="552"/>
                    <a:pt x="3120" y="378"/>
                  </a:cubicBezTo>
                  <a:cubicBezTo>
                    <a:pt x="2726" y="126"/>
                    <a:pt x="2285" y="0"/>
                    <a:pt x="1844" y="0"/>
                  </a:cubicBezTo>
                  <a:close/>
                </a:path>
              </a:pathLst>
            </a:custGeom>
            <a:solidFill>
              <a:srgbClr val="445D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17"/>
            <p:cNvSpPr/>
            <p:nvPr/>
          </p:nvSpPr>
          <p:spPr>
            <a:xfrm>
              <a:off x="-21321525" y="4292150"/>
              <a:ext cx="306425" cy="34675"/>
            </a:xfrm>
            <a:custGeom>
              <a:avLst/>
              <a:gdLst/>
              <a:ahLst/>
              <a:cxnLst/>
              <a:rect l="l" t="t" r="r" b="b"/>
              <a:pathLst>
                <a:path w="12257" h="1387" extrusionOk="0">
                  <a:moveTo>
                    <a:pt x="1844" y="0"/>
                  </a:moveTo>
                  <a:cubicBezTo>
                    <a:pt x="1403" y="0"/>
                    <a:pt x="962" y="126"/>
                    <a:pt x="568" y="378"/>
                  </a:cubicBezTo>
                  <a:cubicBezTo>
                    <a:pt x="473" y="410"/>
                    <a:pt x="379" y="504"/>
                    <a:pt x="284" y="536"/>
                  </a:cubicBezTo>
                  <a:cubicBezTo>
                    <a:pt x="95" y="599"/>
                    <a:pt x="1" y="819"/>
                    <a:pt x="95" y="1008"/>
                  </a:cubicBezTo>
                  <a:cubicBezTo>
                    <a:pt x="141" y="1147"/>
                    <a:pt x="272" y="1234"/>
                    <a:pt x="413" y="1234"/>
                  </a:cubicBezTo>
                  <a:cubicBezTo>
                    <a:pt x="464" y="1234"/>
                    <a:pt x="517" y="1223"/>
                    <a:pt x="568" y="1197"/>
                  </a:cubicBezTo>
                  <a:cubicBezTo>
                    <a:pt x="725" y="1166"/>
                    <a:pt x="883" y="1071"/>
                    <a:pt x="1009" y="1008"/>
                  </a:cubicBezTo>
                  <a:cubicBezTo>
                    <a:pt x="1261" y="835"/>
                    <a:pt x="1560" y="748"/>
                    <a:pt x="1863" y="748"/>
                  </a:cubicBezTo>
                  <a:cubicBezTo>
                    <a:pt x="2167" y="748"/>
                    <a:pt x="2474" y="835"/>
                    <a:pt x="2742" y="1008"/>
                  </a:cubicBezTo>
                  <a:cubicBezTo>
                    <a:pt x="3135" y="1260"/>
                    <a:pt x="3577" y="1386"/>
                    <a:pt x="4014" y="1386"/>
                  </a:cubicBezTo>
                  <a:cubicBezTo>
                    <a:pt x="4451" y="1386"/>
                    <a:pt x="4884" y="1260"/>
                    <a:pt x="5262" y="1008"/>
                  </a:cubicBezTo>
                  <a:cubicBezTo>
                    <a:pt x="5514" y="835"/>
                    <a:pt x="5813" y="748"/>
                    <a:pt x="6117" y="748"/>
                  </a:cubicBezTo>
                  <a:cubicBezTo>
                    <a:pt x="6420" y="748"/>
                    <a:pt x="6727" y="835"/>
                    <a:pt x="6995" y="1008"/>
                  </a:cubicBezTo>
                  <a:cubicBezTo>
                    <a:pt x="7389" y="1260"/>
                    <a:pt x="7830" y="1386"/>
                    <a:pt x="8267" y="1386"/>
                  </a:cubicBezTo>
                  <a:cubicBezTo>
                    <a:pt x="8704" y="1386"/>
                    <a:pt x="9137" y="1260"/>
                    <a:pt x="9515" y="1008"/>
                  </a:cubicBezTo>
                  <a:cubicBezTo>
                    <a:pt x="9767" y="835"/>
                    <a:pt x="10067" y="748"/>
                    <a:pt x="10374" y="748"/>
                  </a:cubicBezTo>
                  <a:cubicBezTo>
                    <a:pt x="10681" y="748"/>
                    <a:pt x="10996" y="835"/>
                    <a:pt x="11279" y="1008"/>
                  </a:cubicBezTo>
                  <a:cubicBezTo>
                    <a:pt x="11437" y="1071"/>
                    <a:pt x="11563" y="1166"/>
                    <a:pt x="11721" y="1229"/>
                  </a:cubicBezTo>
                  <a:cubicBezTo>
                    <a:pt x="11771" y="1254"/>
                    <a:pt x="11822" y="1266"/>
                    <a:pt x="11871" y="1266"/>
                  </a:cubicBezTo>
                  <a:cubicBezTo>
                    <a:pt x="12004" y="1266"/>
                    <a:pt x="12124" y="1178"/>
                    <a:pt x="12193" y="1040"/>
                  </a:cubicBezTo>
                  <a:cubicBezTo>
                    <a:pt x="12256" y="819"/>
                    <a:pt x="12193" y="599"/>
                    <a:pt x="11973" y="536"/>
                  </a:cubicBezTo>
                  <a:cubicBezTo>
                    <a:pt x="11878" y="504"/>
                    <a:pt x="11784" y="441"/>
                    <a:pt x="11658" y="378"/>
                  </a:cubicBezTo>
                  <a:cubicBezTo>
                    <a:pt x="11264" y="126"/>
                    <a:pt x="10823" y="0"/>
                    <a:pt x="10382" y="0"/>
                  </a:cubicBezTo>
                  <a:cubicBezTo>
                    <a:pt x="9941" y="0"/>
                    <a:pt x="9499" y="126"/>
                    <a:pt x="9106" y="378"/>
                  </a:cubicBezTo>
                  <a:cubicBezTo>
                    <a:pt x="8854" y="551"/>
                    <a:pt x="8546" y="638"/>
                    <a:pt x="8239" y="638"/>
                  </a:cubicBezTo>
                  <a:cubicBezTo>
                    <a:pt x="7932" y="638"/>
                    <a:pt x="7625" y="551"/>
                    <a:pt x="7373" y="378"/>
                  </a:cubicBezTo>
                  <a:cubicBezTo>
                    <a:pt x="6979" y="126"/>
                    <a:pt x="6538" y="0"/>
                    <a:pt x="6101" y="0"/>
                  </a:cubicBezTo>
                  <a:cubicBezTo>
                    <a:pt x="5664" y="0"/>
                    <a:pt x="5231" y="126"/>
                    <a:pt x="4852" y="378"/>
                  </a:cubicBezTo>
                  <a:cubicBezTo>
                    <a:pt x="4600" y="551"/>
                    <a:pt x="4293" y="638"/>
                    <a:pt x="3986" y="638"/>
                  </a:cubicBezTo>
                  <a:cubicBezTo>
                    <a:pt x="3679" y="638"/>
                    <a:pt x="3372" y="551"/>
                    <a:pt x="3120" y="378"/>
                  </a:cubicBezTo>
                  <a:cubicBezTo>
                    <a:pt x="2726" y="126"/>
                    <a:pt x="2285" y="0"/>
                    <a:pt x="1844" y="0"/>
                  </a:cubicBezTo>
                  <a:close/>
                </a:path>
              </a:pathLst>
            </a:custGeom>
            <a:solidFill>
              <a:srgbClr val="445D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17"/>
            <p:cNvSpPr/>
            <p:nvPr/>
          </p:nvSpPr>
          <p:spPr>
            <a:xfrm>
              <a:off x="-21322300" y="4148000"/>
              <a:ext cx="307200" cy="143375"/>
            </a:xfrm>
            <a:custGeom>
              <a:avLst/>
              <a:gdLst/>
              <a:ahLst/>
              <a:cxnLst/>
              <a:rect l="l" t="t" r="r" b="b"/>
              <a:pathLst>
                <a:path w="12288" h="5735" extrusionOk="0">
                  <a:moveTo>
                    <a:pt x="6175" y="1"/>
                  </a:moveTo>
                  <a:cubicBezTo>
                    <a:pt x="4411" y="1"/>
                    <a:pt x="2962" y="1450"/>
                    <a:pt x="2962" y="3214"/>
                  </a:cubicBezTo>
                  <a:cubicBezTo>
                    <a:pt x="2962" y="3813"/>
                    <a:pt x="3151" y="4380"/>
                    <a:pt x="3434" y="4884"/>
                  </a:cubicBezTo>
                  <a:cubicBezTo>
                    <a:pt x="3308" y="4852"/>
                    <a:pt x="3245" y="4789"/>
                    <a:pt x="3119" y="4726"/>
                  </a:cubicBezTo>
                  <a:cubicBezTo>
                    <a:pt x="2725" y="4474"/>
                    <a:pt x="2284" y="4348"/>
                    <a:pt x="1843" y="4348"/>
                  </a:cubicBezTo>
                  <a:cubicBezTo>
                    <a:pt x="1402" y="4348"/>
                    <a:pt x="961" y="4474"/>
                    <a:pt x="567" y="4726"/>
                  </a:cubicBezTo>
                  <a:cubicBezTo>
                    <a:pt x="473" y="4758"/>
                    <a:pt x="347" y="4852"/>
                    <a:pt x="284" y="4884"/>
                  </a:cubicBezTo>
                  <a:cubicBezTo>
                    <a:pt x="95" y="4947"/>
                    <a:pt x="0" y="5167"/>
                    <a:pt x="95" y="5356"/>
                  </a:cubicBezTo>
                  <a:cubicBezTo>
                    <a:pt x="141" y="5495"/>
                    <a:pt x="255" y="5583"/>
                    <a:pt x="399" y="5583"/>
                  </a:cubicBezTo>
                  <a:cubicBezTo>
                    <a:pt x="451" y="5583"/>
                    <a:pt x="508" y="5571"/>
                    <a:pt x="567" y="5545"/>
                  </a:cubicBezTo>
                  <a:cubicBezTo>
                    <a:pt x="725" y="5514"/>
                    <a:pt x="882" y="5419"/>
                    <a:pt x="977" y="5356"/>
                  </a:cubicBezTo>
                  <a:cubicBezTo>
                    <a:pt x="1245" y="5183"/>
                    <a:pt x="1552" y="5097"/>
                    <a:pt x="1855" y="5097"/>
                  </a:cubicBezTo>
                  <a:cubicBezTo>
                    <a:pt x="2158" y="5097"/>
                    <a:pt x="2458" y="5183"/>
                    <a:pt x="2710" y="5356"/>
                  </a:cubicBezTo>
                  <a:cubicBezTo>
                    <a:pt x="3103" y="5608"/>
                    <a:pt x="3552" y="5735"/>
                    <a:pt x="3993" y="5735"/>
                  </a:cubicBezTo>
                  <a:cubicBezTo>
                    <a:pt x="4435" y="5735"/>
                    <a:pt x="4868" y="5608"/>
                    <a:pt x="5230" y="5356"/>
                  </a:cubicBezTo>
                  <a:cubicBezTo>
                    <a:pt x="5498" y="5183"/>
                    <a:pt x="5805" y="5097"/>
                    <a:pt x="6108" y="5097"/>
                  </a:cubicBezTo>
                  <a:cubicBezTo>
                    <a:pt x="6411" y="5097"/>
                    <a:pt x="6711" y="5183"/>
                    <a:pt x="6963" y="5356"/>
                  </a:cubicBezTo>
                  <a:cubicBezTo>
                    <a:pt x="7341" y="5608"/>
                    <a:pt x="7790" y="5735"/>
                    <a:pt x="8235" y="5735"/>
                  </a:cubicBezTo>
                  <a:cubicBezTo>
                    <a:pt x="8680" y="5735"/>
                    <a:pt x="9121" y="5608"/>
                    <a:pt x="9483" y="5356"/>
                  </a:cubicBezTo>
                  <a:cubicBezTo>
                    <a:pt x="9751" y="5183"/>
                    <a:pt x="10058" y="5097"/>
                    <a:pt x="10369" y="5097"/>
                  </a:cubicBezTo>
                  <a:cubicBezTo>
                    <a:pt x="10680" y="5097"/>
                    <a:pt x="10995" y="5183"/>
                    <a:pt x="11279" y="5356"/>
                  </a:cubicBezTo>
                  <a:cubicBezTo>
                    <a:pt x="11437" y="5419"/>
                    <a:pt x="11531" y="5514"/>
                    <a:pt x="11689" y="5577"/>
                  </a:cubicBezTo>
                  <a:cubicBezTo>
                    <a:pt x="11748" y="5602"/>
                    <a:pt x="11804" y="5614"/>
                    <a:pt x="11857" y="5614"/>
                  </a:cubicBezTo>
                  <a:cubicBezTo>
                    <a:pt x="12001" y="5614"/>
                    <a:pt x="12115" y="5526"/>
                    <a:pt x="12161" y="5388"/>
                  </a:cubicBezTo>
                  <a:cubicBezTo>
                    <a:pt x="12287" y="5167"/>
                    <a:pt x="12224" y="4947"/>
                    <a:pt x="12004" y="4884"/>
                  </a:cubicBezTo>
                  <a:cubicBezTo>
                    <a:pt x="11909" y="4852"/>
                    <a:pt x="11815" y="4789"/>
                    <a:pt x="11689" y="4726"/>
                  </a:cubicBezTo>
                  <a:cubicBezTo>
                    <a:pt x="11295" y="4474"/>
                    <a:pt x="10854" y="4348"/>
                    <a:pt x="10413" y="4348"/>
                  </a:cubicBezTo>
                  <a:cubicBezTo>
                    <a:pt x="9972" y="4348"/>
                    <a:pt x="9530" y="4474"/>
                    <a:pt x="9137" y="4726"/>
                  </a:cubicBezTo>
                  <a:lnTo>
                    <a:pt x="8916" y="4852"/>
                  </a:lnTo>
                  <a:cubicBezTo>
                    <a:pt x="9168" y="4380"/>
                    <a:pt x="9389" y="3781"/>
                    <a:pt x="9389" y="3214"/>
                  </a:cubicBezTo>
                  <a:cubicBezTo>
                    <a:pt x="9389" y="1450"/>
                    <a:pt x="7971" y="1"/>
                    <a:pt x="6175" y="1"/>
                  </a:cubicBezTo>
                  <a:close/>
                </a:path>
              </a:pathLst>
            </a:custGeom>
            <a:solidFill>
              <a:srgbClr val="445D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Healing-Centered Engagement</a:t>
            </a:r>
            <a:endParaRPr/>
          </a:p>
        </p:txBody>
      </p:sp>
      <p:sp>
        <p:nvSpPr>
          <p:cNvPr id="217" name="Google Shape;217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rgbClr val="000000"/>
                </a:solidFill>
              </a:rPr>
              <a:t>Builds on &amp; moves us beyond trauma-informed care...</a:t>
            </a:r>
            <a:endParaRPr sz="160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600">
              <a:solidFill>
                <a:srgbClr val="000000"/>
              </a:solidFill>
            </a:endParaRPr>
          </a:p>
          <a:p>
            <a:pPr marL="457200" lvl="0" indent="-330200" algn="l" rtl="0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Barlow Semi Condensed"/>
              <a:buChar char="●"/>
            </a:pPr>
            <a:r>
              <a:rPr lang="en" sz="1600">
                <a:solidFill>
                  <a:srgbClr val="000000"/>
                </a:solidFill>
              </a:rPr>
              <a:t>Acknowledges how trauma is experienced collectively, not just individually</a:t>
            </a:r>
            <a:endParaRPr sz="1600">
              <a:solidFill>
                <a:srgbClr val="000000"/>
              </a:solidFill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Barlow Semi Condensed"/>
              <a:buChar char="●"/>
            </a:pPr>
            <a:r>
              <a:rPr lang="en" sz="1600">
                <a:solidFill>
                  <a:srgbClr val="000000"/>
                </a:solidFill>
              </a:rPr>
              <a:t>Considers how the root causes of trauma exist in the environment, not just the individual</a:t>
            </a:r>
            <a:endParaRPr sz="1600">
              <a:solidFill>
                <a:srgbClr val="000000"/>
              </a:solidFill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Barlow Semi Condensed"/>
              <a:buChar char="●"/>
            </a:pPr>
            <a:r>
              <a:rPr lang="en" sz="1600">
                <a:solidFill>
                  <a:srgbClr val="000000"/>
                </a:solidFill>
              </a:rPr>
              <a:t>Focuses on healing &amp; restoration--not just coping with symptoms</a:t>
            </a:r>
            <a:endParaRPr sz="1600">
              <a:solidFill>
                <a:srgbClr val="000000"/>
              </a:solidFill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Barlow Semi Condensed"/>
              <a:buChar char="●"/>
            </a:pPr>
            <a:r>
              <a:rPr lang="en" sz="1600">
                <a:solidFill>
                  <a:srgbClr val="000000"/>
                </a:solidFill>
              </a:rPr>
              <a:t>Supports adult providers/health care professionals in their own healing</a:t>
            </a:r>
            <a:endParaRPr sz="160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600">
              <a:solidFill>
                <a:srgbClr val="000000"/>
              </a:solidFill>
            </a:endParaRPr>
          </a:p>
          <a:p>
            <a:pPr marL="0" lvl="0" indent="0" algn="r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rgbClr val="000000"/>
                </a:solidFill>
              </a:rPr>
              <a:t>Concept developed by Dr. Shawn Ginwright, Phd</a:t>
            </a:r>
            <a:endParaRPr sz="160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16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work begins with shifting perspective...</a:t>
            </a:r>
            <a:endParaRPr/>
          </a:p>
        </p:txBody>
      </p:sp>
      <p:sp>
        <p:nvSpPr>
          <p:cNvPr id="223" name="Google Shape;223;p19"/>
          <p:cNvSpPr txBox="1"/>
          <p:nvPr/>
        </p:nvSpPr>
        <p:spPr>
          <a:xfrm>
            <a:off x="1206750" y="1187414"/>
            <a:ext cx="6730500" cy="58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From “what’s wrong with you?”</a:t>
            </a:r>
            <a:endParaRPr sz="1600"/>
          </a:p>
        </p:txBody>
      </p:sp>
      <p:sp>
        <p:nvSpPr>
          <p:cNvPr id="224" name="Google Shape;224;p19"/>
          <p:cNvSpPr txBox="1"/>
          <p:nvPr/>
        </p:nvSpPr>
        <p:spPr>
          <a:xfrm>
            <a:off x="1206750" y="1822689"/>
            <a:ext cx="68373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Clr>
                <a:srgbClr val="455E70"/>
              </a:buClr>
              <a:buSzPts val="1100"/>
              <a:buFont typeface="Arial"/>
              <a:buNone/>
            </a:pPr>
            <a:r>
              <a:rPr lang="en" sz="1600" dirty="0">
                <a:latin typeface="Encode Sans"/>
                <a:ea typeface="Encode Sans"/>
                <a:cs typeface="Encode Sans"/>
                <a:sym typeface="Encode Sans"/>
              </a:rPr>
              <a:t>To “what happened to you?”</a:t>
            </a:r>
            <a:endParaRPr dirty="0">
              <a:latin typeface="Encode Sans"/>
              <a:ea typeface="Encode Sans"/>
              <a:cs typeface="Encode Sans"/>
              <a:sym typeface="Encode Sans"/>
            </a:endParaRPr>
          </a:p>
        </p:txBody>
      </p:sp>
      <p:sp>
        <p:nvSpPr>
          <p:cNvPr id="225" name="Google Shape;225;p19"/>
          <p:cNvSpPr txBox="1"/>
          <p:nvPr/>
        </p:nvSpPr>
        <p:spPr>
          <a:xfrm>
            <a:off x="1884850" y="2300164"/>
            <a:ext cx="7073400" cy="166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And going further to ask: </a:t>
            </a:r>
            <a:endParaRPr sz="1600"/>
          </a:p>
          <a:p>
            <a:pPr marL="182880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“What’s right with you?” </a:t>
            </a:r>
            <a:endParaRPr sz="1600"/>
          </a:p>
          <a:p>
            <a:pPr marL="182880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“What skills have you used to survive?”</a:t>
            </a:r>
            <a:br>
              <a:rPr lang="en" sz="1600"/>
            </a:br>
            <a:r>
              <a:rPr lang="en" sz="1600"/>
              <a:t>	“What are you good at? What brings you joy?”</a:t>
            </a:r>
            <a:br>
              <a:rPr lang="en" sz="1600"/>
            </a:br>
            <a:r>
              <a:rPr lang="en" sz="1600"/>
              <a:t>	“What are your hopes &amp; dreams?”</a:t>
            </a:r>
            <a:br>
              <a:rPr lang="en" sz="1600"/>
            </a:br>
            <a:r>
              <a:rPr lang="en" sz="1600"/>
              <a:t>	“What does liberation &amp; justice look like to you?” 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20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Survival Brain→ Learning Brain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" name="Google Shape;235;p21" descr="This video reframes a trauma perspective in terms of learning brain versus survival brain as a way to make it easier for teachers to talk about trauma with students.&#10;&#10;PLEASE SHARE! You do not have to ask permission, but do leave a comment about how you are using it and whether it helped! &#10;&#10;Animation by Thomas Moon" title="Understanding Trauma: Learning Brain vs Survival Brain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213920" y="-1"/>
            <a:ext cx="6280894" cy="471067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22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Interpretation guides intervention</a:t>
            </a:r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Triggers</a:t>
            </a:r>
            <a:endParaRPr/>
          </a:p>
        </p:txBody>
      </p:sp>
      <p:sp>
        <p:nvSpPr>
          <p:cNvPr id="246" name="Google Shape;246;p2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Not inherently “bad”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Set off the “survival brain” even in a seemingly safe environment </a:t>
            </a:r>
            <a:endParaRPr>
              <a:solidFill>
                <a:srgbClr val="000000"/>
              </a:solidFill>
            </a:endParaRPr>
          </a:p>
          <a:p>
            <a: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Open Sans"/>
              <a:buChar char="●"/>
            </a:pPr>
            <a:r>
              <a:rPr lang="en">
                <a:solidFill>
                  <a:srgbClr val="000000"/>
                </a:solidFill>
              </a:rPr>
              <a:t>Unique to the person &amp; trauma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571</Words>
  <Application>Microsoft Macintosh PowerPoint</Application>
  <PresentationFormat>On-screen Show (16:9)</PresentationFormat>
  <Paragraphs>80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Barlow Semi Condensed</vt:lpstr>
      <vt:lpstr>Open Sans</vt:lpstr>
      <vt:lpstr>Arial</vt:lpstr>
      <vt:lpstr>Encode Sans</vt:lpstr>
      <vt:lpstr>Simple Light</vt:lpstr>
      <vt:lpstr>Welcome!</vt:lpstr>
      <vt:lpstr>Where are we going?</vt:lpstr>
      <vt:lpstr>Principles of Trauma-Informed Care</vt:lpstr>
      <vt:lpstr>Healing-Centered Engagement</vt:lpstr>
      <vt:lpstr>The work begins with shifting perspective...</vt:lpstr>
      <vt:lpstr>Survival Brain→ Learning Brain</vt:lpstr>
      <vt:lpstr>PowerPoint Presentation</vt:lpstr>
      <vt:lpstr>Interpretation guides intervention</vt:lpstr>
      <vt:lpstr>Triggers</vt:lpstr>
      <vt:lpstr>Common Triggers for students &amp; families</vt:lpstr>
      <vt:lpstr>Fight</vt:lpstr>
      <vt:lpstr>Flight</vt:lpstr>
      <vt:lpstr>Freeze</vt:lpstr>
      <vt:lpstr>Fawn</vt:lpstr>
      <vt:lpstr>The foundation of a healing-centered school is built on transformative relationships </vt:lpstr>
      <vt:lpstr>Homework!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Welcome!</dc:title>
  <cp:lastModifiedBy>Kong, Mallory</cp:lastModifiedBy>
  <cp:revision>2</cp:revision>
  <dcterms:modified xsi:type="dcterms:W3CDTF">2022-01-25T21:27:03Z</dcterms:modified>
</cp:coreProperties>
</file>